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2"/>
  </p:notesMasterIdLst>
  <p:handoutMasterIdLst>
    <p:handoutMasterId r:id="rId23"/>
  </p:handoutMasterIdLst>
  <p:sldIdLst>
    <p:sldId id="276" r:id="rId2"/>
    <p:sldId id="258" r:id="rId3"/>
    <p:sldId id="279" r:id="rId4"/>
    <p:sldId id="259" r:id="rId5"/>
    <p:sldId id="260" r:id="rId6"/>
    <p:sldId id="261" r:id="rId7"/>
    <p:sldId id="263" r:id="rId8"/>
    <p:sldId id="280" r:id="rId9"/>
    <p:sldId id="264" r:id="rId10"/>
    <p:sldId id="265" r:id="rId11"/>
    <p:sldId id="284" r:id="rId12"/>
    <p:sldId id="267" r:id="rId13"/>
    <p:sldId id="268" r:id="rId14"/>
    <p:sldId id="281" r:id="rId15"/>
    <p:sldId id="282" r:id="rId16"/>
    <p:sldId id="269" r:id="rId17"/>
    <p:sldId id="270" r:id="rId18"/>
    <p:sldId id="283" r:id="rId19"/>
    <p:sldId id="271" r:id="rId20"/>
    <p:sldId id="272" r:id="rId21"/>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BA2C4"/>
    <a:srgbClr val="000099"/>
    <a:srgbClr val="000000"/>
    <a:srgbClr val="9DDBE1"/>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309" autoAdjust="0"/>
  </p:normalViewPr>
  <p:slideViewPr>
    <p:cSldViewPr snapToGrid="0">
      <p:cViewPr varScale="1">
        <p:scale>
          <a:sx n="79" d="100"/>
          <a:sy n="79" d="100"/>
        </p:scale>
        <p:origin x="120" y="67"/>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ida Kourti" userId="f3209238a81e39f4" providerId="LiveId" clId="{443A653F-CACB-450A-89A2-7033B8F87393}"/>
    <pc:docChg chg="undo redo custSel addSld delSld modSld">
      <pc:chgData name="irida Kourti" userId="f3209238a81e39f4" providerId="LiveId" clId="{443A653F-CACB-450A-89A2-7033B8F87393}" dt="2025-12-01T21:49:39.875" v="1136" actId="207"/>
      <pc:docMkLst>
        <pc:docMk/>
      </pc:docMkLst>
      <pc:sldChg chg="addSp delSp modSp del mod">
        <pc:chgData name="irida Kourti" userId="f3209238a81e39f4" providerId="LiveId" clId="{443A653F-CACB-450A-89A2-7033B8F87393}" dt="2025-11-30T11:16:39.842" v="211" actId="47"/>
        <pc:sldMkLst>
          <pc:docMk/>
          <pc:sldMk cId="4043737824" sldId="257"/>
        </pc:sldMkLst>
        <pc:spChg chg="mod ord">
          <ac:chgData name="irida Kourti" userId="f3209238a81e39f4" providerId="LiveId" clId="{443A653F-CACB-450A-89A2-7033B8F87393}" dt="2025-11-30T11:07:33.011" v="187" actId="1076"/>
          <ac:spMkLst>
            <pc:docMk/>
            <pc:sldMk cId="4043737824" sldId="257"/>
            <ac:spMk id="2" creationId="{78FD68DA-43BA-4508-8DE2-BA9BB7B2FA5B}"/>
          </ac:spMkLst>
        </pc:spChg>
        <pc:picChg chg="add del mod ord">
          <ac:chgData name="irida Kourti" userId="f3209238a81e39f4" providerId="LiveId" clId="{443A653F-CACB-450A-89A2-7033B8F87393}" dt="2025-11-30T11:11:15.106" v="208" actId="14100"/>
          <ac:picMkLst>
            <pc:docMk/>
            <pc:sldMk cId="4043737824" sldId="257"/>
            <ac:picMk id="3" creationId="{5AAF6036-D26F-2E9F-A6CD-16B15335F0FD}"/>
          </ac:picMkLst>
        </pc:picChg>
        <pc:picChg chg="del">
          <ac:chgData name="irida Kourti" userId="f3209238a81e39f4" providerId="LiveId" clId="{443A653F-CACB-450A-89A2-7033B8F87393}" dt="2025-11-30T10:25:48.439" v="0" actId="478"/>
          <ac:picMkLst>
            <pc:docMk/>
            <pc:sldMk cId="4043737824" sldId="257"/>
            <ac:picMk id="4" creationId="{984326DA-C33C-1ECF-F29A-A0C4ECC0C1DD}"/>
          </ac:picMkLst>
        </pc:picChg>
        <pc:picChg chg="del">
          <ac:chgData name="irida Kourti" userId="f3209238a81e39f4" providerId="LiveId" clId="{443A653F-CACB-450A-89A2-7033B8F87393}" dt="2025-11-30T11:06:48.922" v="180" actId="21"/>
          <ac:picMkLst>
            <pc:docMk/>
            <pc:sldMk cId="4043737824" sldId="257"/>
            <ac:picMk id="5" creationId="{282CF6DD-7FE8-4063-9551-1B7BBCE92ABE}"/>
          </ac:picMkLst>
        </pc:picChg>
      </pc:sldChg>
      <pc:sldChg chg="addSp delSp modSp mod setBg modClrScheme delDesignElem chgLayout">
        <pc:chgData name="irida Kourti" userId="f3209238a81e39f4" providerId="LiveId" clId="{443A653F-CACB-450A-89A2-7033B8F87393}" dt="2025-11-30T11:25:46.422" v="251" actId="14100"/>
        <pc:sldMkLst>
          <pc:docMk/>
          <pc:sldMk cId="191714609" sldId="258"/>
        </pc:sldMkLst>
        <pc:spChg chg="mod ord">
          <ac:chgData name="irida Kourti" userId="f3209238a81e39f4" providerId="LiveId" clId="{443A653F-CACB-450A-89A2-7033B8F87393}" dt="2025-11-30T11:25:46.422" v="251" actId="14100"/>
          <ac:spMkLst>
            <pc:docMk/>
            <pc:sldMk cId="191714609" sldId="258"/>
            <ac:spMk id="2" creationId="{9AB2EA78-AEB3-469B-9025-3B17201A457B}"/>
          </ac:spMkLst>
        </pc:spChg>
        <pc:spChg chg="add del mod ord">
          <ac:chgData name="irida Kourti" userId="f3209238a81e39f4" providerId="LiveId" clId="{443A653F-CACB-450A-89A2-7033B8F87393}" dt="2025-11-30T10:51:25.798" v="128" actId="700"/>
          <ac:spMkLst>
            <pc:docMk/>
            <pc:sldMk cId="191714609" sldId="258"/>
            <ac:spMk id="3" creationId="{FAEFB29D-3140-1E4C-9ACD-47FDD0133AD2}"/>
          </ac:spMkLst>
        </pc:spChg>
        <pc:spChg chg="add del mod ord">
          <ac:chgData name="irida Kourti" userId="f3209238a81e39f4" providerId="LiveId" clId="{443A653F-CACB-450A-89A2-7033B8F87393}" dt="2025-11-30T10:51:52.202" v="131" actId="700"/>
          <ac:spMkLst>
            <pc:docMk/>
            <pc:sldMk cId="191714609" sldId="258"/>
            <ac:spMk id="4" creationId="{5FEE5874-49B9-C768-6E45-AA3C6A13C95F}"/>
          </ac:spMkLst>
        </pc:spChg>
        <pc:spChg chg="add del mod ord">
          <ac:chgData name="irida Kourti" userId="f3209238a81e39f4" providerId="LiveId" clId="{443A653F-CACB-450A-89A2-7033B8F87393}" dt="2025-11-30T10:51:52.202" v="131" actId="700"/>
          <ac:spMkLst>
            <pc:docMk/>
            <pc:sldMk cId="191714609" sldId="258"/>
            <ac:spMk id="5" creationId="{586A5016-AA8F-E9AC-E9C7-C3093AFE04DA}"/>
          </ac:spMkLst>
        </pc:spChg>
        <pc:spChg chg="add del">
          <ac:chgData name="irida Kourti" userId="f3209238a81e39f4" providerId="LiveId" clId="{443A653F-CACB-450A-89A2-7033B8F87393}" dt="2025-11-30T10:52:01.011" v="132" actId="700"/>
          <ac:spMkLst>
            <pc:docMk/>
            <pc:sldMk cId="191714609" sldId="258"/>
            <ac:spMk id="47" creationId="{FBDCECDC-EEE3-4128-AA5E-82A8C08796E8}"/>
          </ac:spMkLst>
        </pc:spChg>
        <pc:spChg chg="add del">
          <ac:chgData name="irida Kourti" userId="f3209238a81e39f4" providerId="LiveId" clId="{443A653F-CACB-450A-89A2-7033B8F87393}" dt="2025-11-30T10:52:01.011" v="132" actId="700"/>
          <ac:spMkLst>
            <pc:docMk/>
            <pc:sldMk cId="191714609" sldId="258"/>
            <ac:spMk id="49" creationId="{4260EDE0-989C-4E16-AF94-F652294D828E}"/>
          </ac:spMkLst>
        </pc:spChg>
      </pc:sldChg>
      <pc:sldChg chg="setBg">
        <pc:chgData name="irida Kourti" userId="f3209238a81e39f4" providerId="LiveId" clId="{443A653F-CACB-450A-89A2-7033B8F87393}" dt="2025-11-30T11:28:30.122" v="264"/>
        <pc:sldMkLst>
          <pc:docMk/>
          <pc:sldMk cId="28497712" sldId="259"/>
        </pc:sldMkLst>
      </pc:sldChg>
      <pc:sldChg chg="addSp modSp mod setBg modClrScheme chgLayout">
        <pc:chgData name="irida Kourti" userId="f3209238a81e39f4" providerId="LiveId" clId="{443A653F-CACB-450A-89A2-7033B8F87393}" dt="2025-11-30T11:29:09.667" v="268"/>
        <pc:sldMkLst>
          <pc:docMk/>
          <pc:sldMk cId="2067758096" sldId="260"/>
        </pc:sldMkLst>
        <pc:spChg chg="mod ord">
          <ac:chgData name="irida Kourti" userId="f3209238a81e39f4" providerId="LiveId" clId="{443A653F-CACB-450A-89A2-7033B8F87393}" dt="2025-11-30T10:44:25.902" v="86" actId="700"/>
          <ac:spMkLst>
            <pc:docMk/>
            <pc:sldMk cId="2067758096" sldId="260"/>
            <ac:spMk id="2" creationId="{8EE32D5D-47CE-91CA-2ED8-99D8D91F287A}"/>
          </ac:spMkLst>
        </pc:spChg>
        <pc:spChg chg="mod ord">
          <ac:chgData name="irida Kourti" userId="f3209238a81e39f4" providerId="LiveId" clId="{443A653F-CACB-450A-89A2-7033B8F87393}" dt="2025-11-30T10:49:27.378" v="122" actId="27636"/>
          <ac:spMkLst>
            <pc:docMk/>
            <pc:sldMk cId="2067758096" sldId="260"/>
            <ac:spMk id="3" creationId="{160CEE6A-EAC8-F5DC-62E5-024C1B5553BD}"/>
          </ac:spMkLst>
        </pc:spChg>
        <pc:spChg chg="mod ord">
          <ac:chgData name="irida Kourti" userId="f3209238a81e39f4" providerId="LiveId" clId="{443A653F-CACB-450A-89A2-7033B8F87393}" dt="2025-11-30T10:44:25.902" v="86" actId="700"/>
          <ac:spMkLst>
            <pc:docMk/>
            <pc:sldMk cId="2067758096" sldId="260"/>
            <ac:spMk id="4" creationId="{92D867C4-213A-0A2B-A010-7BBD32807957}"/>
          </ac:spMkLst>
        </pc:spChg>
        <pc:picChg chg="add mod">
          <ac:chgData name="irida Kourti" userId="f3209238a81e39f4" providerId="LiveId" clId="{443A653F-CACB-450A-89A2-7033B8F87393}" dt="2025-11-30T10:37:14.795" v="83" actId="14100"/>
          <ac:picMkLst>
            <pc:docMk/>
            <pc:sldMk cId="2067758096" sldId="260"/>
            <ac:picMk id="1026" creationId="{09753BFC-6969-E01B-6F36-5C480CEA8BF8}"/>
          </ac:picMkLst>
        </pc:picChg>
        <pc:picChg chg="add mod">
          <ac:chgData name="irida Kourti" userId="f3209238a81e39f4" providerId="LiveId" clId="{443A653F-CACB-450A-89A2-7033B8F87393}" dt="2025-11-30T10:49:38.528" v="125" actId="14100"/>
          <ac:picMkLst>
            <pc:docMk/>
            <pc:sldMk cId="2067758096" sldId="260"/>
            <ac:picMk id="1028" creationId="{86F0730E-28EB-5027-AF48-6D432B399A2B}"/>
          </ac:picMkLst>
        </pc:picChg>
      </pc:sldChg>
      <pc:sldChg chg="addSp delSp modSp mod setBg modClrScheme chgLayout">
        <pc:chgData name="irida Kourti" userId="f3209238a81e39f4" providerId="LiveId" clId="{443A653F-CACB-450A-89A2-7033B8F87393}" dt="2025-12-01T20:59:21.714" v="585"/>
        <pc:sldMkLst>
          <pc:docMk/>
          <pc:sldMk cId="3456007803" sldId="261"/>
        </pc:sldMkLst>
        <pc:spChg chg="mod ord">
          <ac:chgData name="irida Kourti" userId="f3209238a81e39f4" providerId="LiveId" clId="{443A653F-CACB-450A-89A2-7033B8F87393}" dt="2025-11-30T11:49:09.998" v="293" actId="207"/>
          <ac:spMkLst>
            <pc:docMk/>
            <pc:sldMk cId="3456007803" sldId="261"/>
            <ac:spMk id="2" creationId="{59A38675-A710-CB87-60DD-82599F2E0BF5}"/>
          </ac:spMkLst>
        </pc:spChg>
        <pc:spChg chg="del mod">
          <ac:chgData name="irida Kourti" userId="f3209238a81e39f4" providerId="LiveId" clId="{443A653F-CACB-450A-89A2-7033B8F87393}" dt="2025-11-30T11:44:37.980" v="273" actId="478"/>
          <ac:spMkLst>
            <pc:docMk/>
            <pc:sldMk cId="3456007803" sldId="261"/>
            <ac:spMk id="3" creationId="{CAE06D47-C839-6059-78B9-602634BABB4B}"/>
          </ac:spMkLst>
        </pc:spChg>
        <pc:spChg chg="mod ord">
          <ac:chgData name="irida Kourti" userId="f3209238a81e39f4" providerId="LiveId" clId="{443A653F-CACB-450A-89A2-7033B8F87393}" dt="2025-11-30T11:46:17.803" v="279" actId="700"/>
          <ac:spMkLst>
            <pc:docMk/>
            <pc:sldMk cId="3456007803" sldId="261"/>
            <ac:spMk id="4" creationId="{3ED1DE79-AA0F-AF20-94CE-93A959057802}"/>
          </ac:spMkLst>
        </pc:spChg>
        <pc:spChg chg="add del mod ord">
          <ac:chgData name="irida Kourti" userId="f3209238a81e39f4" providerId="LiveId" clId="{443A653F-CACB-450A-89A2-7033B8F87393}" dt="2025-11-30T11:46:09.991" v="278" actId="700"/>
          <ac:spMkLst>
            <pc:docMk/>
            <pc:sldMk cId="3456007803" sldId="261"/>
            <ac:spMk id="5" creationId="{3125BA8C-4C8C-F4E8-347F-59E0E86DEDD5}"/>
          </ac:spMkLst>
        </pc:spChg>
        <pc:spChg chg="mod">
          <ac:chgData name="irida Kourti" userId="f3209238a81e39f4" providerId="LiveId" clId="{443A653F-CACB-450A-89A2-7033B8F87393}" dt="2025-12-01T20:58:28.294" v="584" actId="255"/>
          <ac:spMkLst>
            <pc:docMk/>
            <pc:sldMk cId="3456007803" sldId="261"/>
            <ac:spMk id="6" creationId="{CA062B08-B920-EBB6-79D0-E52103AC5215}"/>
          </ac:spMkLst>
        </pc:spChg>
      </pc:sldChg>
      <pc:sldChg chg="del">
        <pc:chgData name="irida Kourti" userId="f3209238a81e39f4" providerId="LiveId" clId="{443A653F-CACB-450A-89A2-7033B8F87393}" dt="2025-11-30T10:59:30.339" v="160" actId="47"/>
        <pc:sldMkLst>
          <pc:docMk/>
          <pc:sldMk cId="4091435381" sldId="262"/>
        </pc:sldMkLst>
      </pc:sldChg>
      <pc:sldChg chg="modSp mod setBg">
        <pc:chgData name="irida Kourti" userId="f3209238a81e39f4" providerId="LiveId" clId="{443A653F-CACB-450A-89A2-7033B8F87393}" dt="2025-12-01T21:03:44.747" v="651"/>
        <pc:sldMkLst>
          <pc:docMk/>
          <pc:sldMk cId="3365753490" sldId="263"/>
        </pc:sldMkLst>
        <pc:spChg chg="mod">
          <ac:chgData name="irida Kourti" userId="f3209238a81e39f4" providerId="LiveId" clId="{443A653F-CACB-450A-89A2-7033B8F87393}" dt="2025-12-01T21:03:08.218" v="650" actId="255"/>
          <ac:spMkLst>
            <pc:docMk/>
            <pc:sldMk cId="3365753490" sldId="263"/>
            <ac:spMk id="4" creationId="{AB0A590B-F1AF-C67C-5286-132429D44F57}"/>
          </ac:spMkLst>
        </pc:spChg>
      </pc:sldChg>
      <pc:sldChg chg="modSp mod">
        <pc:chgData name="irida Kourti" userId="f3209238a81e39f4" providerId="LiveId" clId="{443A653F-CACB-450A-89A2-7033B8F87393}" dt="2025-12-01T21:10:05.098" v="672" actId="207"/>
        <pc:sldMkLst>
          <pc:docMk/>
          <pc:sldMk cId="654066470" sldId="264"/>
        </pc:sldMkLst>
        <pc:spChg chg="mod">
          <ac:chgData name="irida Kourti" userId="f3209238a81e39f4" providerId="LiveId" clId="{443A653F-CACB-450A-89A2-7033B8F87393}" dt="2025-12-01T21:10:05.098" v="672" actId="207"/>
          <ac:spMkLst>
            <pc:docMk/>
            <pc:sldMk cId="654066470" sldId="264"/>
            <ac:spMk id="4" creationId="{E64D33BB-9649-2D0D-EDF1-80227873A0DD}"/>
          </ac:spMkLst>
        </pc:spChg>
      </pc:sldChg>
      <pc:sldChg chg="modSp mod setBg">
        <pc:chgData name="irida Kourti" userId="f3209238a81e39f4" providerId="LiveId" clId="{443A653F-CACB-450A-89A2-7033B8F87393}" dt="2025-12-01T21:21:10.720" v="706"/>
        <pc:sldMkLst>
          <pc:docMk/>
          <pc:sldMk cId="1196962799" sldId="265"/>
        </pc:sldMkLst>
        <pc:spChg chg="mod">
          <ac:chgData name="irida Kourti" userId="f3209238a81e39f4" providerId="LiveId" clId="{443A653F-CACB-450A-89A2-7033B8F87393}" dt="2025-12-01T21:19:43.787" v="704" actId="255"/>
          <ac:spMkLst>
            <pc:docMk/>
            <pc:sldMk cId="1196962799" sldId="265"/>
            <ac:spMk id="4" creationId="{98BB0316-4EC6-EF87-CD13-9D48128A4C7A}"/>
          </ac:spMkLst>
        </pc:spChg>
      </pc:sldChg>
      <pc:sldChg chg="modSp del mod">
        <pc:chgData name="irida Kourti" userId="f3209238a81e39f4" providerId="LiveId" clId="{443A653F-CACB-450A-89A2-7033B8F87393}" dt="2025-12-01T21:21:29.938" v="707" actId="47"/>
        <pc:sldMkLst>
          <pc:docMk/>
          <pc:sldMk cId="1086855318" sldId="266"/>
        </pc:sldMkLst>
        <pc:spChg chg="mod">
          <ac:chgData name="irida Kourti" userId="f3209238a81e39f4" providerId="LiveId" clId="{443A653F-CACB-450A-89A2-7033B8F87393}" dt="2025-12-01T21:16:15.829" v="695" actId="207"/>
          <ac:spMkLst>
            <pc:docMk/>
            <pc:sldMk cId="1086855318" sldId="266"/>
            <ac:spMk id="4" creationId="{F31267B2-C1FF-59C0-2B33-9A8E97D9194E}"/>
          </ac:spMkLst>
        </pc:spChg>
      </pc:sldChg>
      <pc:sldChg chg="modSp mod">
        <pc:chgData name="irida Kourti" userId="f3209238a81e39f4" providerId="LiveId" clId="{443A653F-CACB-450A-89A2-7033B8F87393}" dt="2025-12-01T21:24:37.137" v="818" actId="207"/>
        <pc:sldMkLst>
          <pc:docMk/>
          <pc:sldMk cId="1119122415" sldId="267"/>
        </pc:sldMkLst>
        <pc:spChg chg="mod">
          <ac:chgData name="irida Kourti" userId="f3209238a81e39f4" providerId="LiveId" clId="{443A653F-CACB-450A-89A2-7033B8F87393}" dt="2025-12-01T21:24:37.137" v="818" actId="207"/>
          <ac:spMkLst>
            <pc:docMk/>
            <pc:sldMk cId="1119122415" sldId="267"/>
            <ac:spMk id="4" creationId="{D6FF1D95-D10B-2409-5478-0D4F0A599111}"/>
          </ac:spMkLst>
        </pc:spChg>
      </pc:sldChg>
      <pc:sldChg chg="modSp mod setBg">
        <pc:chgData name="irida Kourti" userId="f3209238a81e39f4" providerId="LiveId" clId="{443A653F-CACB-450A-89A2-7033B8F87393}" dt="2025-12-01T21:30:24.488" v="845"/>
        <pc:sldMkLst>
          <pc:docMk/>
          <pc:sldMk cId="2906075866" sldId="268"/>
        </pc:sldMkLst>
        <pc:spChg chg="mod">
          <ac:chgData name="irida Kourti" userId="f3209238a81e39f4" providerId="LiveId" clId="{443A653F-CACB-450A-89A2-7033B8F87393}" dt="2025-12-01T21:29:22.085" v="841" actId="255"/>
          <ac:spMkLst>
            <pc:docMk/>
            <pc:sldMk cId="2906075866" sldId="268"/>
            <ac:spMk id="4" creationId="{E1A905A6-1060-8A92-487A-12600AC6EC92}"/>
          </ac:spMkLst>
        </pc:spChg>
      </pc:sldChg>
      <pc:sldChg chg="modSp mod setBg">
        <pc:chgData name="irida Kourti" userId="f3209238a81e39f4" providerId="LiveId" clId="{443A653F-CACB-450A-89A2-7033B8F87393}" dt="2025-12-01T21:33:33.197" v="849"/>
        <pc:sldMkLst>
          <pc:docMk/>
          <pc:sldMk cId="3001671687" sldId="269"/>
        </pc:sldMkLst>
        <pc:spChg chg="mod">
          <ac:chgData name="irida Kourti" userId="f3209238a81e39f4" providerId="LiveId" clId="{443A653F-CACB-450A-89A2-7033B8F87393}" dt="2025-12-01T21:33:05.714" v="848" actId="207"/>
          <ac:spMkLst>
            <pc:docMk/>
            <pc:sldMk cId="3001671687" sldId="269"/>
            <ac:spMk id="4" creationId="{E5EB6E97-3C3C-CD1A-A617-7DEA9B318A75}"/>
          </ac:spMkLst>
        </pc:spChg>
      </pc:sldChg>
      <pc:sldChg chg="modSp mod">
        <pc:chgData name="irida Kourti" userId="f3209238a81e39f4" providerId="LiveId" clId="{443A653F-CACB-450A-89A2-7033B8F87393}" dt="2025-12-01T21:38:05.793" v="881" actId="14100"/>
        <pc:sldMkLst>
          <pc:docMk/>
          <pc:sldMk cId="1198073507" sldId="270"/>
        </pc:sldMkLst>
        <pc:spChg chg="mod">
          <ac:chgData name="irida Kourti" userId="f3209238a81e39f4" providerId="LiveId" clId="{443A653F-CACB-450A-89A2-7033B8F87393}" dt="2025-12-01T21:38:05.793" v="881" actId="14100"/>
          <ac:spMkLst>
            <pc:docMk/>
            <pc:sldMk cId="1198073507" sldId="270"/>
            <ac:spMk id="4" creationId="{363F17F2-0AC1-F0EE-1AFA-41B7DC5A9BD3}"/>
          </ac:spMkLst>
        </pc:spChg>
      </pc:sldChg>
      <pc:sldChg chg="modSp mod">
        <pc:chgData name="irida Kourti" userId="f3209238a81e39f4" providerId="LiveId" clId="{443A653F-CACB-450A-89A2-7033B8F87393}" dt="2025-12-01T21:49:39.875" v="1136" actId="207"/>
        <pc:sldMkLst>
          <pc:docMk/>
          <pc:sldMk cId="767734374" sldId="271"/>
        </pc:sldMkLst>
        <pc:spChg chg="mod">
          <ac:chgData name="irida Kourti" userId="f3209238a81e39f4" providerId="LiveId" clId="{443A653F-CACB-450A-89A2-7033B8F87393}" dt="2025-12-01T21:49:39.875" v="1136" actId="207"/>
          <ac:spMkLst>
            <pc:docMk/>
            <pc:sldMk cId="767734374" sldId="271"/>
            <ac:spMk id="4" creationId="{2983CFCE-A060-0065-7DA2-0B643B066678}"/>
          </ac:spMkLst>
        </pc:spChg>
      </pc:sldChg>
      <pc:sldChg chg="addSp modSp new del mod">
        <pc:chgData name="irida Kourti" userId="f3209238a81e39f4" providerId="LiveId" clId="{443A653F-CACB-450A-89A2-7033B8F87393}" dt="2025-12-01T21:33:46.806" v="850" actId="47"/>
        <pc:sldMkLst>
          <pc:docMk/>
          <pc:sldMk cId="2917074543" sldId="273"/>
        </pc:sldMkLst>
        <pc:spChg chg="add mod">
          <ac:chgData name="irida Kourti" userId="f3209238a81e39f4" providerId="LiveId" clId="{443A653F-CACB-450A-89A2-7033B8F87393}" dt="2025-11-30T10:34:52.079" v="69" actId="14100"/>
          <ac:spMkLst>
            <pc:docMk/>
            <pc:sldMk cId="2917074543" sldId="273"/>
            <ac:spMk id="4" creationId="{5B3A5E02-1E3F-16FD-402E-180F7D812F88}"/>
          </ac:spMkLst>
        </pc:spChg>
      </pc:sldChg>
      <pc:sldChg chg="addSp delSp new del mod">
        <pc:chgData name="irida Kourti" userId="f3209238a81e39f4" providerId="LiveId" clId="{443A653F-CACB-450A-89A2-7033B8F87393}" dt="2025-11-30T11:11:05.112" v="206" actId="2696"/>
        <pc:sldMkLst>
          <pc:docMk/>
          <pc:sldMk cId="2165062130" sldId="274"/>
        </pc:sldMkLst>
        <pc:spChg chg="add del">
          <ac:chgData name="irida Kourti" userId="f3209238a81e39f4" providerId="LiveId" clId="{443A653F-CACB-450A-89A2-7033B8F87393}" dt="2025-11-30T11:09:02.663" v="195" actId="21"/>
          <ac:spMkLst>
            <pc:docMk/>
            <pc:sldMk cId="2165062130" sldId="274"/>
            <ac:spMk id="2" creationId="{ABB2CAC5-1236-2BA9-6605-DC35CEA8EF83}"/>
          </ac:spMkLst>
        </pc:spChg>
      </pc:sldChg>
      <pc:sldChg chg="new del">
        <pc:chgData name="irida Kourti" userId="f3209238a81e39f4" providerId="LiveId" clId="{443A653F-CACB-450A-89A2-7033B8F87393}" dt="2025-11-30T11:11:01.817" v="205" actId="2696"/>
        <pc:sldMkLst>
          <pc:docMk/>
          <pc:sldMk cId="1458042873" sldId="275"/>
        </pc:sldMkLst>
      </pc:sldChg>
      <pc:sldChg chg="new del">
        <pc:chgData name="irida Kourti" userId="f3209238a81e39f4" providerId="LiveId" clId="{443A653F-CACB-450A-89A2-7033B8F87393}" dt="2025-11-30T11:09:33.154" v="197" actId="680"/>
        <pc:sldMkLst>
          <pc:docMk/>
          <pc:sldMk cId="3332852539" sldId="275"/>
        </pc:sldMkLst>
      </pc:sldChg>
      <pc:sldChg chg="addSp modSp new mod">
        <pc:chgData name="irida Kourti" userId="f3209238a81e39f4" providerId="LiveId" clId="{443A653F-CACB-450A-89A2-7033B8F87393}" dt="2025-11-30T11:23:23.930" v="238" actId="207"/>
        <pc:sldMkLst>
          <pc:docMk/>
          <pc:sldMk cId="1483695068" sldId="276"/>
        </pc:sldMkLst>
        <pc:spChg chg="add mod">
          <ac:chgData name="irida Kourti" userId="f3209238a81e39f4" providerId="LiveId" clId="{443A653F-CACB-450A-89A2-7033B8F87393}" dt="2025-11-30T11:11:35.599" v="209" actId="255"/>
          <ac:spMkLst>
            <pc:docMk/>
            <pc:sldMk cId="1483695068" sldId="276"/>
            <ac:spMk id="4" creationId="{DCCFE2AB-C1DB-96F0-F4F5-9629FC4CC6BC}"/>
          </ac:spMkLst>
        </pc:spChg>
        <pc:picChg chg="add mod">
          <ac:chgData name="irida Kourti" userId="f3209238a81e39f4" providerId="LiveId" clId="{443A653F-CACB-450A-89A2-7033B8F87393}" dt="2025-11-30T11:23:23.930" v="238" actId="207"/>
          <ac:picMkLst>
            <pc:docMk/>
            <pc:sldMk cId="1483695068" sldId="276"/>
            <ac:picMk id="3" creationId="{71141FD4-F812-303B-327C-5F32A8987167}"/>
          </ac:picMkLst>
        </pc:picChg>
      </pc:sldChg>
      <pc:sldChg chg="addSp delSp modSp new del mod setBg">
        <pc:chgData name="irida Kourti" userId="f3209238a81e39f4" providerId="LiveId" clId="{443A653F-CACB-450A-89A2-7033B8F87393}" dt="2025-11-30T11:27:42.796" v="263" actId="47"/>
        <pc:sldMkLst>
          <pc:docMk/>
          <pc:sldMk cId="1596674980" sldId="277"/>
        </pc:sldMkLst>
        <pc:spChg chg="del">
          <ac:chgData name="irida Kourti" userId="f3209238a81e39f4" providerId="LiveId" clId="{443A653F-CACB-450A-89A2-7033B8F87393}" dt="2025-11-30T11:20:38.735" v="228" actId="478"/>
          <ac:spMkLst>
            <pc:docMk/>
            <pc:sldMk cId="1596674980" sldId="277"/>
            <ac:spMk id="2" creationId="{F203F35D-170D-572E-1680-9B88310EE1DD}"/>
          </ac:spMkLst>
        </pc:spChg>
        <pc:spChg chg="add mod">
          <ac:chgData name="irida Kourti" userId="f3209238a81e39f4" providerId="LiveId" clId="{443A653F-CACB-450A-89A2-7033B8F87393}" dt="2025-11-30T11:25:58.328" v="252" actId="108"/>
          <ac:spMkLst>
            <pc:docMk/>
            <pc:sldMk cId="1596674980" sldId="277"/>
            <ac:spMk id="4" creationId="{9E41E6D2-CA78-E34D-CE17-DACB6CB6403F}"/>
          </ac:spMkLst>
        </pc:spChg>
      </pc:sldChg>
      <pc:sldChg chg="add del setBg">
        <pc:chgData name="irida Kourti" userId="f3209238a81e39f4" providerId="LiveId" clId="{443A653F-CACB-450A-89A2-7033B8F87393}" dt="2025-11-30T11:26:17.889" v="255" actId="2696"/>
        <pc:sldMkLst>
          <pc:docMk/>
          <pc:sldMk cId="1223405923" sldId="278"/>
        </pc:sldMkLst>
      </pc:sldChg>
      <pc:sldChg chg="modSp add mod">
        <pc:chgData name="irida Kourti" userId="f3209238a81e39f4" providerId="LiveId" clId="{443A653F-CACB-450A-89A2-7033B8F87393}" dt="2025-11-30T11:27:26.766" v="262" actId="20577"/>
        <pc:sldMkLst>
          <pc:docMk/>
          <pc:sldMk cId="3497103685" sldId="279"/>
        </pc:sldMkLst>
        <pc:spChg chg="mod">
          <ac:chgData name="irida Kourti" userId="f3209238a81e39f4" providerId="LiveId" clId="{443A653F-CACB-450A-89A2-7033B8F87393}" dt="2025-11-30T11:27:26.766" v="262" actId="20577"/>
          <ac:spMkLst>
            <pc:docMk/>
            <pc:sldMk cId="3497103685" sldId="279"/>
            <ac:spMk id="2" creationId="{596EA92C-D0E1-BC60-8336-B24DDFE5CC7C}"/>
          </ac:spMkLst>
        </pc:spChg>
      </pc:sldChg>
      <pc:sldChg chg="addSp modSp new mod">
        <pc:chgData name="irida Kourti" userId="f3209238a81e39f4" providerId="LiveId" clId="{443A653F-CACB-450A-89A2-7033B8F87393}" dt="2025-12-01T21:05:08.957" v="658" actId="207"/>
        <pc:sldMkLst>
          <pc:docMk/>
          <pc:sldMk cId="2806296761" sldId="280"/>
        </pc:sldMkLst>
        <pc:spChg chg="add mod">
          <ac:chgData name="irida Kourti" userId="f3209238a81e39f4" providerId="LiveId" clId="{443A653F-CACB-450A-89A2-7033B8F87393}" dt="2025-12-01T21:05:08.957" v="658" actId="207"/>
          <ac:spMkLst>
            <pc:docMk/>
            <pc:sldMk cId="2806296761" sldId="280"/>
            <ac:spMk id="4" creationId="{B0E499F6-E5B1-9776-CCB9-B0A38B501EEE}"/>
          </ac:spMkLst>
        </pc:spChg>
      </pc:sldChg>
      <pc:sldChg chg="addSp modSp new del mod">
        <pc:chgData name="irida Kourti" userId="f3209238a81e39f4" providerId="LiveId" clId="{443A653F-CACB-450A-89A2-7033B8F87393}" dt="2025-12-01T21:20:45.347" v="705" actId="47"/>
        <pc:sldMkLst>
          <pc:docMk/>
          <pc:sldMk cId="1752204448" sldId="281"/>
        </pc:sldMkLst>
        <pc:spChg chg="add mod">
          <ac:chgData name="irida Kourti" userId="f3209238a81e39f4" providerId="LiveId" clId="{443A653F-CACB-450A-89A2-7033B8F87393}" dt="2025-12-01T21:11:00.236" v="678" actId="207"/>
          <ac:spMkLst>
            <pc:docMk/>
            <pc:sldMk cId="1752204448" sldId="281"/>
            <ac:spMk id="4" creationId="{525C7ABA-59DE-0B2F-E057-AE435A2F0B8C}"/>
          </ac:spMkLst>
        </pc:spChg>
      </pc:sldChg>
      <pc:sldChg chg="addSp modSp new mod setBg">
        <pc:chgData name="irida Kourti" userId="f3209238a81e39f4" providerId="LiveId" clId="{443A653F-CACB-450A-89A2-7033B8F87393}" dt="2025-12-01T21:30:44.034" v="846"/>
        <pc:sldMkLst>
          <pc:docMk/>
          <pc:sldMk cId="3869244672" sldId="281"/>
        </pc:sldMkLst>
        <pc:spChg chg="add mod">
          <ac:chgData name="irida Kourti" userId="f3209238a81e39f4" providerId="LiveId" clId="{443A653F-CACB-450A-89A2-7033B8F87393}" dt="2025-12-01T21:28:06.579" v="834" actId="255"/>
          <ac:spMkLst>
            <pc:docMk/>
            <pc:sldMk cId="3869244672" sldId="281"/>
            <ac:spMk id="4" creationId="{17617A22-E5A8-8A77-9B13-0AEE95854741}"/>
          </ac:spMkLst>
        </pc:spChg>
      </pc:sldChg>
      <pc:sldChg chg="addSp modSp new mod setBg">
        <pc:chgData name="irida Kourti" userId="f3209238a81e39f4" providerId="LiveId" clId="{443A653F-CACB-450A-89A2-7033B8F87393}" dt="2025-12-01T21:30:52.284" v="847"/>
        <pc:sldMkLst>
          <pc:docMk/>
          <pc:sldMk cId="673619260" sldId="282"/>
        </pc:sldMkLst>
        <pc:picChg chg="add mod">
          <ac:chgData name="irida Kourti" userId="f3209238a81e39f4" providerId="LiveId" clId="{443A653F-CACB-450A-89A2-7033B8F87393}" dt="2025-12-01T21:28:56.243" v="840" actId="14100"/>
          <ac:picMkLst>
            <pc:docMk/>
            <pc:sldMk cId="673619260" sldId="282"/>
            <ac:picMk id="3" creationId="{FE574F08-662A-4949-B1F4-D6E32C4D4132}"/>
          </ac:picMkLst>
        </pc:picChg>
      </pc:sldChg>
      <pc:sldChg chg="addSp modSp new mod setBg">
        <pc:chgData name="irida Kourti" userId="f3209238a81e39f4" providerId="LiveId" clId="{443A653F-CACB-450A-89A2-7033B8F87393}" dt="2025-12-01T21:42:45.818" v="1012" actId="20577"/>
        <pc:sldMkLst>
          <pc:docMk/>
          <pc:sldMk cId="3975313091" sldId="283"/>
        </pc:sldMkLst>
        <pc:spChg chg="add mod">
          <ac:chgData name="irida Kourti" userId="f3209238a81e39f4" providerId="LiveId" clId="{443A653F-CACB-450A-89A2-7033B8F87393}" dt="2025-12-01T21:42:45.818" v="1012" actId="20577"/>
          <ac:spMkLst>
            <pc:docMk/>
            <pc:sldMk cId="3975313091" sldId="283"/>
            <ac:spMk id="4" creationId="{F454646A-7238-80AA-3D84-9F718415074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4961038-E69E-4522-97BB-EB99858856DE}" type="datetime1">
              <a:rPr lang="el-GR" smtClean="0"/>
              <a:t>2/12/2025</a:t>
            </a:fld>
            <a:endParaRPr lang="en-US" dirty="0"/>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7126FDC-224F-40D9-BC14-B335420DDF09}" type="datetime1">
              <a:rPr lang="el-GR" smtClean="0"/>
              <a:t>2/12/2025</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
              <a:t>Κάντε κλικ για επεξεργασία των στυλ κειμένου του υποδείγματος</a:t>
            </a:r>
            <a:endParaRPr lang="en-US"/>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el-GR"/>
              <a:t>Κάντε κλικ για να επεξεργαστείτε τον τίτλο υποδείγματος</a:t>
            </a:r>
            <a:endParaRPr lang="en-US" dirty="0"/>
          </a:p>
        </p:txBody>
      </p:sp>
      <p:sp>
        <p:nvSpPr>
          <p:cNvPr id="3" name="Υπότιτλος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l-GR"/>
              <a:t>Κάντε κλικ για να επεξεργαστείτε τον υπότιτλο του υποδείγματος</a:t>
            </a:r>
            <a:endParaRPr lang="en-US" dirty="0"/>
          </a:p>
        </p:txBody>
      </p:sp>
      <p:cxnSp>
        <p:nvCxnSpPr>
          <p:cNvPr id="9" name="Ευθεία γραμμή σύνδεσης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Θέση ημερομηνίας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A1D63439-1CC6-4094-85D0-A1C74227DFA2}" type="datetime1">
              <a:rPr lang="el-GR" smtClean="0"/>
              <a:t>2/12/2025</a:t>
            </a:fld>
            <a:endParaRPr lang="en-US" dirty="0"/>
          </a:p>
        </p:txBody>
      </p:sp>
      <p:sp>
        <p:nvSpPr>
          <p:cNvPr id="5" name="Θέση υποσέλιδου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Θέση αριθμού διαφάνειας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2D245FF9-7D03-49CA-B48F-5C3E6E4538BB}" type="datetime1">
              <a:rPr lang="el-GR" smtClean="0"/>
              <a:t>2/12/2025</a:t>
            </a:fld>
            <a:endParaRPr lang="en-US" dirty="0"/>
          </a:p>
        </p:txBody>
      </p:sp>
      <p:sp>
        <p:nvSpPr>
          <p:cNvPr id="8" name="Θέση υποσέλιδου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Θέση αριθμού διαφάνειας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a:t>Στυλ κειμένου υποδείγματος</a:t>
            </a:r>
          </a:p>
        </p:txBody>
      </p:sp>
      <p:cxnSp>
        <p:nvCxnSpPr>
          <p:cNvPr id="9" name="Ευθεία γραμμή σύνδεσης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Θέση ημερομηνίας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9A35135B-71ED-4DAD-A0D4-F956DC504FD7}" type="datetime1">
              <a:rPr lang="el-GR" smtClean="0"/>
              <a:t>2/12/2025</a:t>
            </a:fld>
            <a:endParaRPr lang="en-US" dirty="0"/>
          </a:p>
        </p:txBody>
      </p:sp>
      <p:sp>
        <p:nvSpPr>
          <p:cNvPr id="8" name="Θέση υποσέλιδου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Θέση αριθμού διαφάνειας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ομένων">
    <p:spTree>
      <p:nvGrpSpPr>
        <p:cNvPr id="1" name=""/>
        <p:cNvGrpSpPr/>
        <p:nvPr/>
      </p:nvGrpSpPr>
      <p:grpSpPr>
        <a:xfrm>
          <a:off x="0" y="0"/>
          <a:ext cx="0" cy="0"/>
          <a:chOff x="0" y="0"/>
          <a:chExt cx="0" cy="0"/>
        </a:xfrm>
      </p:grpSpPr>
      <p:sp>
        <p:nvSpPr>
          <p:cNvPr id="8" name="Τίτλος 7"/>
          <p:cNvSpPr>
            <a:spLocks noGrp="1"/>
          </p:cNvSpPr>
          <p:nvPr>
            <p:ph type="title"/>
          </p:nvPr>
        </p:nvSpPr>
        <p:spPr>
          <a:xfrm>
            <a:off x="1097280" y="286603"/>
            <a:ext cx="10058400" cy="1450757"/>
          </a:xfrm>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sz="half" idx="1"/>
          </p:nvPr>
        </p:nvSpPr>
        <p:spPr>
          <a:xfrm>
            <a:off x="1097280" y="2120900"/>
            <a:ext cx="4639736" cy="3748193"/>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περιεχομένου 3"/>
          <p:cNvSpPr>
            <a:spLocks noGrp="1"/>
          </p:cNvSpPr>
          <p:nvPr>
            <p:ph sz="half" idx="2"/>
          </p:nvPr>
        </p:nvSpPr>
        <p:spPr>
          <a:xfrm>
            <a:off x="6515944" y="2120900"/>
            <a:ext cx="4639736" cy="3748194"/>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2" name="Θέση ημερομηνίας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CEA4A3C6-2769-4B8E-B4CD-8638D980537F}" type="datetime1">
              <a:rPr lang="el-GR" smtClean="0"/>
              <a:t>2/12/2025</a:t>
            </a:fld>
            <a:endParaRPr lang="en-US" dirty="0"/>
          </a:p>
        </p:txBody>
      </p:sp>
      <p:sp>
        <p:nvSpPr>
          <p:cNvPr id="9" name="Θέση υποσέλιδου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Τίτλος 9"/>
          <p:cNvSpPr>
            <a:spLocks noGrp="1"/>
          </p:cNvSpPr>
          <p:nvPr>
            <p:ph type="title"/>
          </p:nvPr>
        </p:nvSpPr>
        <p:spPr>
          <a:xfrm>
            <a:off x="1097280" y="286603"/>
            <a:ext cx="10058400" cy="1450757"/>
          </a:xfrm>
        </p:spPr>
        <p:txBody>
          <a:bodyPr rtlCol="0"/>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4" name="Θέση περιεχομένου 3"/>
          <p:cNvSpPr>
            <a:spLocks noGrp="1"/>
          </p:cNvSpPr>
          <p:nvPr>
            <p:ph sz="half" idx="2"/>
          </p:nvPr>
        </p:nvSpPr>
        <p:spPr>
          <a:xfrm>
            <a:off x="1097280" y="2958274"/>
            <a:ext cx="4639736" cy="2910821"/>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5" name="Θέση κειμένου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6" name="Θέση περιεχομένου 5"/>
          <p:cNvSpPr>
            <a:spLocks noGrp="1"/>
          </p:cNvSpPr>
          <p:nvPr>
            <p:ph sz="quarter" idx="4"/>
          </p:nvPr>
        </p:nvSpPr>
        <p:spPr>
          <a:xfrm>
            <a:off x="6515944" y="2958273"/>
            <a:ext cx="4639736" cy="2910821"/>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2" name="Θέση ημερομηνίας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D11AFD62-81D8-460C-9A40-4B19744AFB4A}" type="datetime1">
              <a:rPr lang="el-GR" smtClean="0"/>
              <a:t>2/12/2025</a:t>
            </a:fld>
            <a:endParaRPr lang="en-US" dirty="0"/>
          </a:p>
        </p:txBody>
      </p:sp>
      <p:sp>
        <p:nvSpPr>
          <p:cNvPr id="11" name="Θέση υποσέλιδου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Θέση αριθμού διαφάνειας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6" name="Θέση ημερομηνίας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32F9DDFC-3711-4385-89BD-93ACC588C7FA}" type="datetime1">
              <a:rPr lang="el-GR" smtClean="0"/>
              <a:t>2/12/2025</a:t>
            </a:fld>
            <a:endParaRPr lang="en-US" dirty="0"/>
          </a:p>
        </p:txBody>
      </p:sp>
      <p:sp>
        <p:nvSpPr>
          <p:cNvPr id="7" name="Θέση υποσέλιδου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Θέση αριθμού διαφάνειας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Θέση ημερομηνίας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80B6C2DE-AD7D-4301-AF66-F299BAC0F051}" type="datetime1">
              <a:rPr lang="el-GR" smtClean="0"/>
              <a:t>2/12/2025</a:t>
            </a:fld>
            <a:endParaRPr lang="en-US" dirty="0"/>
          </a:p>
        </p:txBody>
      </p:sp>
      <p:sp>
        <p:nvSpPr>
          <p:cNvPr id="3" name="Θέση υποσέλιδου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Θέση αριθμού διαφάνειας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Ορθογώνιο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hasCustomPrompt="1"/>
          </p:nvPr>
        </p:nvSpPr>
        <p:spPr>
          <a:xfrm>
            <a:off x="643466" y="786383"/>
            <a:ext cx="3517567" cy="2093975"/>
          </a:xfrm>
        </p:spPr>
        <p:txBody>
          <a:bodyPr rtlCol="0" anchor="b">
            <a:noAutofit/>
          </a:bodyPr>
          <a:lstStyle>
            <a:lvl1pPr>
              <a:lnSpc>
                <a:spcPct val="90000"/>
              </a:lnSpc>
              <a:defRPr sz="3200" b="0">
                <a:solidFill>
                  <a:srgbClr val="FFFFFF"/>
                </a:solidFill>
              </a:defRPr>
            </a:lvl1pPr>
          </a:lstStyle>
          <a:p>
            <a:pPr rtl="0"/>
            <a:r>
              <a:rPr lang="el" dirty="0"/>
              <a:t>Κάντε κλικ για να</a:t>
            </a:r>
            <a:r>
              <a:rPr lang="en-US" dirty="0"/>
              <a:t> </a:t>
            </a:r>
            <a:r>
              <a:rPr lang="el" dirty="0"/>
              <a:t>επεξεργαστείτε το</a:t>
            </a:r>
            <a:r>
              <a:rPr lang="en-US" dirty="0"/>
              <a:t> </a:t>
            </a:r>
            <a:r>
              <a:rPr lang="el" dirty="0"/>
              <a:t>Στυλ κύριου τίτλου</a:t>
            </a:r>
            <a:endParaRPr lang="en-US" dirty="0"/>
          </a:p>
        </p:txBody>
      </p:sp>
      <p:sp>
        <p:nvSpPr>
          <p:cNvPr id="3" name="Θέση περιεχομένου 2"/>
          <p:cNvSpPr>
            <a:spLocks noGrp="1"/>
          </p:cNvSpPr>
          <p:nvPr>
            <p:ph idx="1"/>
          </p:nvPr>
        </p:nvSpPr>
        <p:spPr>
          <a:xfrm>
            <a:off x="5458984" y="812799"/>
            <a:ext cx="5928344" cy="5294757"/>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κειμένου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5" name="Θέση ημερομηνίας 4"/>
          <p:cNvSpPr>
            <a:spLocks noGrp="1"/>
          </p:cNvSpPr>
          <p:nvPr>
            <p:ph type="dt" sz="half" idx="10"/>
          </p:nvPr>
        </p:nvSpPr>
        <p:spPr>
          <a:xfrm>
            <a:off x="643464" y="6446520"/>
            <a:ext cx="3517568" cy="365125"/>
          </a:xfrm>
        </p:spPr>
        <p:txBody>
          <a:bodyPr rtlCol="0"/>
          <a:lstStyle>
            <a:lvl1pPr algn="l">
              <a:defRPr/>
            </a:lvl1pPr>
          </a:lstStyle>
          <a:p>
            <a:pPr rtl="0"/>
            <a:fld id="{9934E474-51DB-4149-80D1-F3A9A7563EB9}" type="datetime1">
              <a:rPr lang="el-GR" smtClean="0"/>
              <a:t>2/12/2025</a:t>
            </a:fld>
            <a:endParaRPr lang="en-US" dirty="0"/>
          </a:p>
        </p:txBody>
      </p:sp>
      <p:sp>
        <p:nvSpPr>
          <p:cNvPr id="6" name="Θέση υποσέλιδου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Θέση αριθμού διαφάνειας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Ορθογώνιο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Θέση εικόνας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GR"/>
              <a:t>Κάντε κλικ στο εικονίδιο για να προσθέσετε εικόνα</a:t>
            </a:r>
            <a:endParaRPr lang="en-US" dirty="0"/>
          </a:p>
        </p:txBody>
      </p:sp>
      <p:sp>
        <p:nvSpPr>
          <p:cNvPr id="2" name="Τίτλος 1"/>
          <p:cNvSpPr>
            <a:spLocks noGrp="1"/>
          </p:cNvSpPr>
          <p:nvPr>
            <p:ph type="title"/>
          </p:nvPr>
        </p:nvSpPr>
        <p:spPr>
          <a:xfrm>
            <a:off x="1097279" y="4799362"/>
            <a:ext cx="10113645" cy="743682"/>
          </a:xfrm>
        </p:spPr>
        <p:txBody>
          <a:bodyPr tIns="0" bIns="0" rtlCol="0" anchor="b">
            <a:noAutofit/>
          </a:bodyPr>
          <a:lstStyle>
            <a:lvl1pPr>
              <a:defRPr sz="3100" b="0">
                <a:solidFill>
                  <a:srgbClr val="FFFFFF"/>
                </a:solidFill>
              </a:defRPr>
            </a:lvl1pPr>
          </a:lstStyle>
          <a:p>
            <a:pPr rtl="0"/>
            <a:r>
              <a:rPr lang="el-GR"/>
              <a:t>Κάντε κλικ για να επεξεργαστείτε τον τίτλο υποδείγματος</a:t>
            </a:r>
            <a:endParaRPr lang="en-US" dirty="0"/>
          </a:p>
        </p:txBody>
      </p:sp>
      <p:sp>
        <p:nvSpPr>
          <p:cNvPr id="4" name="Θέση κειμένου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5" name="Θέση ημερομηνίας 4"/>
          <p:cNvSpPr>
            <a:spLocks noGrp="1"/>
          </p:cNvSpPr>
          <p:nvPr>
            <p:ph type="dt" sz="half" idx="10"/>
          </p:nvPr>
        </p:nvSpPr>
        <p:spPr/>
        <p:txBody>
          <a:bodyPr rtlCol="0"/>
          <a:lstStyle>
            <a:lvl1pPr>
              <a:defRPr/>
            </a:lvl1pPr>
          </a:lstStyle>
          <a:p>
            <a:pPr rtl="0"/>
            <a:fld id="{35900B07-A939-46A1-95E3-F4BF6E48AFB2}" type="datetime1">
              <a:rPr lang="el-GR" smtClean="0"/>
              <a:t>2/12/2025</a:t>
            </a:fld>
            <a:endParaRPr lang="en-US" dirty="0"/>
          </a:p>
        </p:txBody>
      </p:sp>
      <p:sp>
        <p:nvSpPr>
          <p:cNvPr id="6" name="Θέση υποσέλιδου 5"/>
          <p:cNvSpPr>
            <a:spLocks noGrp="1"/>
          </p:cNvSpPr>
          <p:nvPr>
            <p:ph type="ftr" sz="quarter" idx="11"/>
          </p:nvPr>
        </p:nvSpPr>
        <p:spPr>
          <a:xfrm>
            <a:off x="1097279" y="6446838"/>
            <a:ext cx="6818262" cy="365125"/>
          </a:xfrm>
        </p:spPr>
        <p:txBody>
          <a:bodyPr rtlCol="0"/>
          <a:lstStyle/>
          <a:p>
            <a:pPr algn="l" rtl="0"/>
            <a:endParaRPr lang="en-US" dirty="0"/>
          </a:p>
        </p:txBody>
      </p:sp>
      <p:sp>
        <p:nvSpPr>
          <p:cNvPr id="7" name="Θέση αριθμού διαφάνειας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p:txBody>
          <a:bodyPr vert="eaVert" lIns="45720" tIns="0" rIns="45720" bIns="0"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B86170DA-EBCE-4415-B782-844B757DAABC}" type="datetime1">
              <a:rPr lang="el-GR" smtClean="0"/>
              <a:t>2/12/2025</a:t>
            </a:fld>
            <a:endParaRPr lang="en-US" dirty="0"/>
          </a:p>
        </p:txBody>
      </p:sp>
      <p:sp>
        <p:nvSpPr>
          <p:cNvPr id="8" name="Θέση υποσέλιδου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Θέση αριθμού διαφάνειας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9" name="Ορθογώνιο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Κατακόρυφος τίτλος 1"/>
          <p:cNvSpPr>
            <a:spLocks noGrp="1"/>
          </p:cNvSpPr>
          <p:nvPr>
            <p:ph type="title" orient="vert"/>
          </p:nvPr>
        </p:nvSpPr>
        <p:spPr>
          <a:xfrm>
            <a:off x="8724900" y="412302"/>
            <a:ext cx="2628900" cy="5759898"/>
          </a:xfrm>
        </p:spPr>
        <p:txBody>
          <a:bodyPr vert="eaVert" rtlCol="0"/>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a:xfrm>
            <a:off x="838200" y="412302"/>
            <a:ext cx="7734300" cy="5759898"/>
          </a:xfrm>
        </p:spPr>
        <p:txBody>
          <a:bodyPr vert="eaVert" lIns="45720" tIns="0" rIns="45720" bIns="0"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80AA9FC3-E810-4E41-B008-8F840F53EEA3}" type="datetime1">
              <a:rPr lang="el-GR" smtClean="0"/>
              <a:t>2/12/2025</a:t>
            </a:fld>
            <a:endParaRPr lang="en-US" dirty="0"/>
          </a:p>
        </p:txBody>
      </p:sp>
      <p:sp>
        <p:nvSpPr>
          <p:cNvPr id="8" name="Θέση υποσέλιδου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Ορθογώνιο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Θέση τίτλου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l"/>
              <a:t>Κάντε κλικ για να επεξεργαστείτε το Στυλ κύριου τίτλου</a:t>
            </a:r>
            <a:endParaRPr lang="en-US" dirty="0"/>
          </a:p>
        </p:txBody>
      </p:sp>
      <p:sp>
        <p:nvSpPr>
          <p:cNvPr id="3" name="Θέση κειμένου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l"/>
              <a:t>Κάντε κλικ για επεξεργασία των στυλ κειμένου του υποδείγματος</a:t>
            </a:r>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dirty="0"/>
          </a:p>
        </p:txBody>
      </p:sp>
      <p:sp>
        <p:nvSpPr>
          <p:cNvPr id="4" name="Θέση ημερομηνίας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86D902E8-EFEB-49E0-A81E-5B9E8C2EA99F}" type="datetime1">
              <a:rPr lang="el-GR" smtClean="0"/>
              <a:t>2/12/2025</a:t>
            </a:fld>
            <a:endParaRPr lang="en-US" dirty="0"/>
          </a:p>
        </p:txBody>
      </p:sp>
      <p:sp>
        <p:nvSpPr>
          <p:cNvPr id="5" name="Θέση υποσέλιδου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n-US" dirty="0"/>
          </a:p>
        </p:txBody>
      </p:sp>
      <p:sp>
        <p:nvSpPr>
          <p:cNvPr id="6" name="Θέση αριθμού διαφάνειας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n-US" smtClean="0"/>
              <a:t>‹#›</a:t>
            </a:fld>
            <a:endParaRPr lang="en-US" dirty="0"/>
          </a:p>
        </p:txBody>
      </p:sp>
      <p:cxnSp>
        <p:nvCxnSpPr>
          <p:cNvPr id="10" name="Ευθεία γραμμή σύνδεσης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uI2sNBl7p7g?t=7" TargetMode="External"/><Relationship Id="rId2" Type="http://schemas.openxmlformats.org/officeDocument/2006/relationships/hyperlink" Target="https://youtu.be/uq59DeWgUx8?t=77" TargetMode="External"/><Relationship Id="rId1" Type="http://schemas.openxmlformats.org/officeDocument/2006/relationships/slideLayout" Target="../slideLayouts/slideLayout7.xml"/><Relationship Id="rId5" Type="http://schemas.openxmlformats.org/officeDocument/2006/relationships/hyperlink" Target="https://youtu.be/EP1_OKq1va0" TargetMode="External"/><Relationship Id="rId4" Type="http://schemas.openxmlformats.org/officeDocument/2006/relationships/hyperlink" Target="https://youtu.be/1AIB-Lozzxw?t=8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EAF51DE-E1EA-318C-CA06-0D9E8478917C}"/>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pic>
        <p:nvPicPr>
          <p:cNvPr id="3" name="Εικόνα 2" descr="Νέα γονιδιακή θεραπεία «νίκησε» την κώφωση - Έρευνα του Χάρβαρντ | Typosthes">
            <a:extLst>
              <a:ext uri="{FF2B5EF4-FFF2-40B4-BE49-F238E27FC236}">
                <a16:creationId xmlns:a16="http://schemas.microsoft.com/office/drawing/2014/main" id="{71141FD4-F812-303B-327C-5F32A89871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45" y="-501917"/>
            <a:ext cx="12316690" cy="7359917"/>
          </a:xfrm>
          <a:prstGeom prst="rect">
            <a:avLst/>
          </a:prstGeom>
          <a:solidFill>
            <a:schemeClr val="bg1">
              <a:lumMod val="75000"/>
            </a:schemeClr>
          </a:solidFill>
          <a:ln>
            <a:noFill/>
          </a:ln>
        </p:spPr>
      </p:pic>
      <p:sp>
        <p:nvSpPr>
          <p:cNvPr id="4" name="Τίτλος 1">
            <a:extLst>
              <a:ext uri="{FF2B5EF4-FFF2-40B4-BE49-F238E27FC236}">
                <a16:creationId xmlns:a16="http://schemas.microsoft.com/office/drawing/2014/main" id="{DCCFE2AB-C1DB-96F0-F4F5-9629FC4CC6BC}"/>
              </a:ext>
            </a:extLst>
          </p:cNvPr>
          <p:cNvSpPr txBox="1">
            <a:spLocks/>
          </p:cNvSpPr>
          <p:nvPr/>
        </p:nvSpPr>
        <p:spPr>
          <a:xfrm>
            <a:off x="1388724" y="4027899"/>
            <a:ext cx="10927966" cy="2830101"/>
          </a:xfrm>
          <a:prstGeom prst="rect">
            <a:avLst/>
          </a:prstGeom>
        </p:spPr>
        <p:txBody>
          <a:bodyPr rtlCol="0">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r>
              <a:rPr lang="el" sz="8000" dirty="0"/>
              <a:t>Κώφωση</a:t>
            </a:r>
          </a:p>
          <a:p>
            <a:r>
              <a:rPr lang="el" sz="1300" dirty="0"/>
              <a:t>                                                                                                                 </a:t>
            </a:r>
          </a:p>
          <a:p>
            <a:endParaRPr lang="el" sz="1300" dirty="0"/>
          </a:p>
          <a:p>
            <a:endParaRPr lang="el" sz="1300" dirty="0"/>
          </a:p>
          <a:p>
            <a:endParaRPr lang="el" sz="1300" dirty="0"/>
          </a:p>
          <a:p>
            <a:endParaRPr lang="el" sz="1300" dirty="0"/>
          </a:p>
          <a:p>
            <a:r>
              <a:rPr lang="el" sz="1300" dirty="0"/>
              <a:t>                                                                                                                           </a:t>
            </a:r>
          </a:p>
          <a:p>
            <a:r>
              <a:rPr lang="el" sz="1300" dirty="0"/>
              <a:t>                                                                                                                                           </a:t>
            </a:r>
            <a:r>
              <a:rPr lang="el" sz="1300" dirty="0">
                <a:highlight>
                  <a:srgbClr val="C0C0C0"/>
                </a:highlight>
              </a:rPr>
              <a:t>Επιμέλεια </a:t>
            </a:r>
            <a:r>
              <a:rPr lang="en-US" sz="1300" dirty="0">
                <a:highlight>
                  <a:srgbClr val="C0C0C0"/>
                </a:highlight>
              </a:rPr>
              <a:t>: </a:t>
            </a:r>
            <a:r>
              <a:rPr lang="el-GR" sz="1300" dirty="0">
                <a:highlight>
                  <a:srgbClr val="C0C0C0"/>
                </a:highlight>
              </a:rPr>
              <a:t>Σπυριδούλα Κούρτη (Δασκάλα ειδικής αγωγής)</a:t>
            </a:r>
            <a:endParaRPr lang="el" sz="1300" dirty="0">
              <a:highlight>
                <a:srgbClr val="C0C0C0"/>
              </a:highlight>
            </a:endParaRPr>
          </a:p>
        </p:txBody>
      </p:sp>
    </p:spTree>
    <p:extLst>
      <p:ext uri="{BB962C8B-B14F-4D97-AF65-F5344CB8AC3E}">
        <p14:creationId xmlns:p14="http://schemas.microsoft.com/office/powerpoint/2010/main" val="148369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DDBE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B2EA78-AEB3-469B-9025-3B17201A457B}"/>
              </a:ext>
            </a:extLst>
          </p:cNvPr>
          <p:cNvSpPr>
            <a:spLocks noGrp="1"/>
          </p:cNvSpPr>
          <p:nvPr>
            <p:ph type="ctrTitle" idx="4294967295"/>
          </p:nvPr>
        </p:nvSpPr>
        <p:spPr>
          <a:xfrm>
            <a:off x="272955" y="1557338"/>
            <a:ext cx="11477767" cy="4400550"/>
          </a:xfrm>
          <a:ln>
            <a:noFill/>
          </a:ln>
        </p:spPr>
        <p:txBody>
          <a:bodyPr rtlCol="0" anchor="ctr">
            <a:normAutofit fontScale="90000"/>
          </a:bodyPr>
          <a:lstStyle/>
          <a:p>
            <a:r>
              <a:rPr lang="el" sz="4900" i="1" dirty="0">
                <a:solidFill>
                  <a:srgbClr val="000099"/>
                </a:solidFill>
              </a:rPr>
              <a:t>Η κώφωση σχετίζεται με την απώλεια ακοής που εμποδίζει το άτομο να κατανοήσει την προφορική γλώσσα. </a:t>
            </a:r>
            <a:br>
              <a:rPr lang="el" sz="4900" i="1" dirty="0">
                <a:solidFill>
                  <a:srgbClr val="000099"/>
                </a:solidFill>
              </a:rPr>
            </a:br>
            <a:r>
              <a:rPr lang="el" sz="4900" i="1" dirty="0">
                <a:solidFill>
                  <a:srgbClr val="000099"/>
                </a:solidFill>
              </a:rPr>
              <a:t>Οι κωφοί επικοινωνούν μεταξύ τους και με τον υπόλοιπο κόσμο μέσω των νοηματικών γλωσσών. </a:t>
            </a:r>
            <a:br>
              <a:rPr lang="el-GR" sz="4900" dirty="0">
                <a:solidFill>
                  <a:srgbClr val="000099"/>
                </a:solidFill>
              </a:rPr>
            </a:br>
            <a:br>
              <a:rPr lang="el" sz="4900" i="1" dirty="0">
                <a:solidFill>
                  <a:schemeClr val="accent1">
                    <a:lumMod val="50000"/>
                  </a:schemeClr>
                </a:solidFill>
              </a:rPr>
            </a:br>
            <a:r>
              <a:rPr lang="el" sz="4000" i="1" dirty="0">
                <a:solidFill>
                  <a:schemeClr val="accent1">
                    <a:lumMod val="50000"/>
                  </a:schemeClr>
                </a:solidFill>
              </a:rPr>
              <a:t>                  </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DDBE1"/>
        </a:solidFill>
        <a:effectLst/>
      </p:bgPr>
    </p:bg>
    <p:spTree>
      <p:nvGrpSpPr>
        <p:cNvPr id="1" name="">
          <a:extLst>
            <a:ext uri="{FF2B5EF4-FFF2-40B4-BE49-F238E27FC236}">
              <a16:creationId xmlns:a16="http://schemas.microsoft.com/office/drawing/2014/main" id="{A369E022-BBCA-ACF4-5E3B-FC2DEC086AA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96EA92C-D0E1-BC60-8336-B24DDFE5CC7C}"/>
              </a:ext>
            </a:extLst>
          </p:cNvPr>
          <p:cNvSpPr>
            <a:spLocks noGrp="1"/>
          </p:cNvSpPr>
          <p:nvPr>
            <p:ph type="ctrTitle" idx="4294967295"/>
          </p:nvPr>
        </p:nvSpPr>
        <p:spPr>
          <a:xfrm>
            <a:off x="272955" y="1557338"/>
            <a:ext cx="11477767" cy="4400550"/>
          </a:xfrm>
          <a:ln>
            <a:noFill/>
          </a:ln>
        </p:spPr>
        <p:txBody>
          <a:bodyPr rtlCol="0" anchor="ctr">
            <a:normAutofit fontScale="90000"/>
          </a:bodyPr>
          <a:lstStyle/>
          <a:p>
            <a:r>
              <a:rPr lang="el-GR" sz="4900" i="1" dirty="0">
                <a:solidFill>
                  <a:srgbClr val="000099"/>
                </a:solidFill>
              </a:rPr>
              <a:t>Οι κωφοί είναι άνθρωποι που σε όλους του τομείς της ζωής τους λειτουργούν οπτικά. Αντιλαμβάνονται τον κόσμο μέσω της όρασης τους και μέσα από αυτή δομούν τη σκέψη και τη γλώσσα τους χωρίς να βιώνουν αυτή την ιδιαιτερότητα τους ως προβληματική.</a:t>
            </a:r>
            <a:br>
              <a:rPr lang="el-GR" sz="5400" i="1" dirty="0">
                <a:solidFill>
                  <a:srgbClr val="000099"/>
                </a:solidFill>
              </a:rPr>
            </a:br>
            <a:br>
              <a:rPr lang="el-GR" sz="4900" dirty="0">
                <a:solidFill>
                  <a:srgbClr val="000099"/>
                </a:solidFill>
              </a:rPr>
            </a:br>
            <a:br>
              <a:rPr lang="el" sz="4900" i="1" dirty="0">
                <a:solidFill>
                  <a:schemeClr val="accent1">
                    <a:lumMod val="50000"/>
                  </a:schemeClr>
                </a:solidFill>
              </a:rPr>
            </a:br>
            <a:r>
              <a:rPr lang="el" sz="4000" i="1" dirty="0">
                <a:solidFill>
                  <a:schemeClr val="accent1">
                    <a:lumMod val="50000"/>
                  </a:schemeClr>
                </a:solidFill>
              </a:rPr>
              <a:t>                  </a:t>
            </a:r>
          </a:p>
        </p:txBody>
      </p:sp>
    </p:spTree>
    <p:extLst>
      <p:ext uri="{BB962C8B-B14F-4D97-AF65-F5344CB8AC3E}">
        <p14:creationId xmlns:p14="http://schemas.microsoft.com/office/powerpoint/2010/main" val="349710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512B23-6FBF-2727-4A81-80E8D30895D2}"/>
              </a:ext>
            </a:extLst>
          </p:cNvPr>
          <p:cNvSpPr>
            <a:spLocks noGrp="1"/>
          </p:cNvSpPr>
          <p:nvPr>
            <p:ph type="title"/>
          </p:nvPr>
        </p:nvSpPr>
        <p:spPr/>
        <p:txBody>
          <a:bodyPr>
            <a:normAutofit/>
          </a:bodyPr>
          <a:lstStyle/>
          <a:p>
            <a:r>
              <a:rPr lang="el-GR" sz="4000" dirty="0">
                <a:solidFill>
                  <a:srgbClr val="0070C0"/>
                </a:solidFill>
              </a:rPr>
              <a:t>Επίπεδα απώλειας ακοής</a:t>
            </a:r>
            <a:r>
              <a:rPr lang="en-US" sz="4000" dirty="0">
                <a:solidFill>
                  <a:srgbClr val="0070C0"/>
                </a:solidFill>
              </a:rPr>
              <a:t>:</a:t>
            </a:r>
            <a:endParaRPr lang="el-GR" sz="4000" dirty="0">
              <a:solidFill>
                <a:srgbClr val="0070C0"/>
              </a:solidFill>
            </a:endParaRPr>
          </a:p>
        </p:txBody>
      </p:sp>
      <p:sp>
        <p:nvSpPr>
          <p:cNvPr id="3" name="Θέση περιεχομένου 2">
            <a:extLst>
              <a:ext uri="{FF2B5EF4-FFF2-40B4-BE49-F238E27FC236}">
                <a16:creationId xmlns:a16="http://schemas.microsoft.com/office/drawing/2014/main" id="{CEF8ED20-B37D-1350-12FC-00B349D1F2D2}"/>
              </a:ext>
            </a:extLst>
          </p:cNvPr>
          <p:cNvSpPr>
            <a:spLocks noGrp="1"/>
          </p:cNvSpPr>
          <p:nvPr>
            <p:ph idx="1"/>
          </p:nvPr>
        </p:nvSpPr>
        <p:spPr/>
        <p:txBody>
          <a:bodyPr/>
          <a:lstStyle/>
          <a:p>
            <a:r>
              <a:rPr lang="el-GR" dirty="0"/>
              <a:t>Υπάρχουν τέσσερα είδη απώλειας ακοής</a:t>
            </a:r>
            <a:r>
              <a:rPr lang="en-US" dirty="0"/>
              <a:t>:</a:t>
            </a:r>
            <a:endParaRPr lang="el-GR" dirty="0"/>
          </a:p>
          <a:p>
            <a:r>
              <a:rPr lang="el-GR" dirty="0"/>
              <a:t>α. </a:t>
            </a:r>
            <a:r>
              <a:rPr lang="el-GR" b="1" dirty="0"/>
              <a:t>Ήπια </a:t>
            </a:r>
            <a:r>
              <a:rPr lang="el-GR" dirty="0"/>
              <a:t>απώλεια</a:t>
            </a:r>
            <a:r>
              <a:rPr lang="en-US" dirty="0"/>
              <a:t>:</a:t>
            </a:r>
            <a:r>
              <a:rPr lang="el-GR" dirty="0"/>
              <a:t> Όταν κάποιος εξακολουθεί να ακούει ήχους, αλλά του είναι πιο δύσκολο να   ακούσει τους πιο σιγανούς ήχους. </a:t>
            </a:r>
          </a:p>
          <a:p>
            <a:r>
              <a:rPr lang="el-GR" dirty="0"/>
              <a:t>β</a:t>
            </a:r>
            <a:r>
              <a:rPr lang="el-GR" b="1" dirty="0"/>
              <a:t>. Μέτρια </a:t>
            </a:r>
            <a:r>
              <a:rPr lang="el-GR" dirty="0"/>
              <a:t>απώλεια ακοής</a:t>
            </a:r>
            <a:r>
              <a:rPr lang="en-US" dirty="0"/>
              <a:t>:</a:t>
            </a:r>
            <a:r>
              <a:rPr lang="el-GR" dirty="0"/>
              <a:t> Όταν κάποιος δεν ακούει σχεδόν τίποτα ενώ κάποιος του μιλάει σε κανονική ένταση. </a:t>
            </a:r>
          </a:p>
          <a:p>
            <a:r>
              <a:rPr lang="el-GR" dirty="0"/>
              <a:t>γ. Η </a:t>
            </a:r>
            <a:r>
              <a:rPr lang="el-GR" b="1" dirty="0"/>
              <a:t>σοβαρή</a:t>
            </a:r>
            <a:r>
              <a:rPr lang="el-GR" dirty="0"/>
              <a:t> απώλεια ακοής</a:t>
            </a:r>
            <a:r>
              <a:rPr lang="en-US" dirty="0"/>
              <a:t>:</a:t>
            </a:r>
            <a:r>
              <a:rPr lang="el-GR" dirty="0"/>
              <a:t>  Όταν κάποιος δεν ακούει κανέναν ήχο που παράγεται με κανονική ένταση και ακούει μόνο ελάχιστους ήχους που παράγονται με δυνατή ένταση. </a:t>
            </a:r>
          </a:p>
          <a:p>
            <a:r>
              <a:rPr lang="el-GR" dirty="0"/>
              <a:t>δ. Η </a:t>
            </a:r>
            <a:r>
              <a:rPr lang="el-GR" b="1" dirty="0"/>
              <a:t>βαθιά</a:t>
            </a:r>
            <a:r>
              <a:rPr lang="el-GR" dirty="0"/>
              <a:t> απώλεια ακοής</a:t>
            </a:r>
            <a:r>
              <a:rPr lang="en-US" dirty="0"/>
              <a:t>:</a:t>
            </a:r>
            <a:r>
              <a:rPr lang="el-GR" dirty="0"/>
              <a:t> Όταν κάποιος δεν ακούει κανέναν ήχο εκτός από ορισμένους πολύ δυνατούς.</a:t>
            </a:r>
          </a:p>
          <a:p>
            <a:endParaRPr lang="el-GR" dirty="0"/>
          </a:p>
        </p:txBody>
      </p:sp>
      <p:sp>
        <p:nvSpPr>
          <p:cNvPr id="4" name="Θέση ημερομηνίας 3">
            <a:extLst>
              <a:ext uri="{FF2B5EF4-FFF2-40B4-BE49-F238E27FC236}">
                <a16:creationId xmlns:a16="http://schemas.microsoft.com/office/drawing/2014/main" id="{4E4E4B9E-FD4F-ECA8-5BB0-3D10D4060CBF}"/>
              </a:ext>
            </a:extLst>
          </p:cNvPr>
          <p:cNvSpPr>
            <a:spLocks noGrp="1"/>
          </p:cNvSpPr>
          <p:nvPr>
            <p:ph type="dt" sz="half" idx="10"/>
          </p:nvPr>
        </p:nvSpPr>
        <p:spPr/>
        <p:txBody>
          <a:bodyPr/>
          <a:lstStyle/>
          <a:p>
            <a:pPr rtl="0"/>
            <a:fld id="{2D245FF9-7D03-49CA-B48F-5C3E6E4538BB}" type="datetime1">
              <a:rPr lang="el-GR" smtClean="0"/>
              <a:t>2/12/2025</a:t>
            </a:fld>
            <a:endParaRPr lang="en-US" dirty="0"/>
          </a:p>
        </p:txBody>
      </p:sp>
    </p:spTree>
    <p:extLst>
      <p:ext uri="{BB962C8B-B14F-4D97-AF65-F5344CB8AC3E}">
        <p14:creationId xmlns:p14="http://schemas.microsoft.com/office/powerpoint/2010/main" val="28497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E32D5D-47CE-91CA-2ED8-99D8D91F287A}"/>
              </a:ext>
            </a:extLst>
          </p:cNvPr>
          <p:cNvSpPr>
            <a:spLocks noGrp="1"/>
          </p:cNvSpPr>
          <p:nvPr>
            <p:ph type="title"/>
          </p:nvPr>
        </p:nvSpPr>
        <p:spPr/>
        <p:txBody>
          <a:bodyPr>
            <a:normAutofit/>
          </a:bodyPr>
          <a:lstStyle/>
          <a:p>
            <a:r>
              <a:rPr lang="el-GR" sz="4000" dirty="0"/>
              <a:t>Κώφωση – Βαρηκοΐα</a:t>
            </a:r>
          </a:p>
        </p:txBody>
      </p:sp>
      <p:sp>
        <p:nvSpPr>
          <p:cNvPr id="4" name="Θέση ημερομηνίας 3">
            <a:extLst>
              <a:ext uri="{FF2B5EF4-FFF2-40B4-BE49-F238E27FC236}">
                <a16:creationId xmlns:a16="http://schemas.microsoft.com/office/drawing/2014/main" id="{92D867C4-213A-0A2B-A010-7BBD32807957}"/>
              </a:ext>
            </a:extLst>
          </p:cNvPr>
          <p:cNvSpPr>
            <a:spLocks noGrp="1"/>
          </p:cNvSpPr>
          <p:nvPr>
            <p:ph type="dt" sz="half" idx="10"/>
          </p:nvPr>
        </p:nvSpPr>
        <p:spPr/>
        <p:txBody>
          <a:bodyPr/>
          <a:lstStyle/>
          <a:p>
            <a:pPr rtl="0"/>
            <a:fld id="{2D245FF9-7D03-49CA-B48F-5C3E6E4538BB}" type="datetime1">
              <a:rPr lang="el-GR" smtClean="0"/>
              <a:t>2/12/2025</a:t>
            </a:fld>
            <a:endParaRPr lang="en-US" dirty="0"/>
          </a:p>
        </p:txBody>
      </p:sp>
      <p:sp>
        <p:nvSpPr>
          <p:cNvPr id="3" name="Θέση περιεχομένου 2">
            <a:extLst>
              <a:ext uri="{FF2B5EF4-FFF2-40B4-BE49-F238E27FC236}">
                <a16:creationId xmlns:a16="http://schemas.microsoft.com/office/drawing/2014/main" id="{160CEE6A-EAC8-F5DC-62E5-024C1B5553BD}"/>
              </a:ext>
            </a:extLst>
          </p:cNvPr>
          <p:cNvSpPr>
            <a:spLocks noGrp="1"/>
          </p:cNvSpPr>
          <p:nvPr>
            <p:ph idx="4294967295"/>
          </p:nvPr>
        </p:nvSpPr>
        <p:spPr>
          <a:xfrm>
            <a:off x="1201004" y="2108200"/>
            <a:ext cx="10385946" cy="2176463"/>
          </a:xfrm>
        </p:spPr>
        <p:txBody>
          <a:bodyPr>
            <a:normAutofit lnSpcReduction="10000"/>
          </a:bodyPr>
          <a:lstStyle/>
          <a:p>
            <a:pPr lvl="0"/>
            <a:r>
              <a:rPr lang="el-GR" sz="2000" dirty="0"/>
              <a:t>Το </a:t>
            </a:r>
            <a:r>
              <a:rPr lang="el-GR" sz="2000" b="1" dirty="0"/>
              <a:t>κωφό άτομο </a:t>
            </a:r>
            <a:r>
              <a:rPr lang="el-GR" sz="2000" dirty="0"/>
              <a:t>δεν αντιλαμβάνεται την ομιλία με την ακοή του, είτε φοράει ακουστικά είτε όχι, και χρησιμοποιεί οπτικούς τρόπους(ελληνική νοηματική γλώσσα, οπτική παρακολούθηση του στόματος, των εκφράσεων του προσώπου και των κινήσεων του σώματος) για να αντιληφθεί τους συνομιλητές του.</a:t>
            </a:r>
          </a:p>
          <a:p>
            <a:pPr lvl="0"/>
            <a:r>
              <a:rPr lang="el-GR" sz="2000" dirty="0"/>
              <a:t>Το </a:t>
            </a:r>
            <a:r>
              <a:rPr lang="el-GR" sz="2000" b="1" dirty="0"/>
              <a:t>βαρήκοο άτομο</a:t>
            </a:r>
            <a:r>
              <a:rPr lang="el-GR" sz="2000" dirty="0"/>
              <a:t>, είτε φοράει ακουστικά είτε όχι, δυσκολεύεται αλλά αντιλαμβάνεται ένα μεγάλο μέρος των γλωσσικών ερεθισμάτων με την ακοή του.</a:t>
            </a:r>
          </a:p>
          <a:p>
            <a:endParaRPr lang="el-GR" dirty="0"/>
          </a:p>
        </p:txBody>
      </p:sp>
      <p:pic>
        <p:nvPicPr>
          <p:cNvPr id="1028" name="Picture 4" descr="Κώφωση μετά από χαστούκι | Βιονευρολογικά">
            <a:extLst>
              <a:ext uri="{FF2B5EF4-FFF2-40B4-BE49-F238E27FC236}">
                <a16:creationId xmlns:a16="http://schemas.microsoft.com/office/drawing/2014/main" id="{86F0730E-28EB-5027-AF48-6D432B399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675" y="4421875"/>
            <a:ext cx="8884692" cy="166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758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Θέση ημερομηνίας 3">
            <a:extLst>
              <a:ext uri="{FF2B5EF4-FFF2-40B4-BE49-F238E27FC236}">
                <a16:creationId xmlns:a16="http://schemas.microsoft.com/office/drawing/2014/main" id="{3ED1DE79-AA0F-AF20-94CE-93A959057802}"/>
              </a:ext>
            </a:extLst>
          </p:cNvPr>
          <p:cNvSpPr>
            <a:spLocks noGrp="1"/>
          </p:cNvSpPr>
          <p:nvPr>
            <p:ph type="dt" sz="half" idx="10"/>
          </p:nvPr>
        </p:nvSpPr>
        <p:spPr/>
        <p:txBody>
          <a:bodyPr/>
          <a:lstStyle/>
          <a:p>
            <a:pPr rtl="0"/>
            <a:fld id="{2D245FF9-7D03-49CA-B48F-5C3E6E4538BB}" type="datetime1">
              <a:rPr lang="el-GR" smtClean="0"/>
              <a:t>2/12/2025</a:t>
            </a:fld>
            <a:endParaRPr lang="en-US" dirty="0"/>
          </a:p>
        </p:txBody>
      </p:sp>
      <p:sp>
        <p:nvSpPr>
          <p:cNvPr id="2" name="Τίτλος 1">
            <a:extLst>
              <a:ext uri="{FF2B5EF4-FFF2-40B4-BE49-F238E27FC236}">
                <a16:creationId xmlns:a16="http://schemas.microsoft.com/office/drawing/2014/main" id="{59A38675-A710-CB87-60DD-82599F2E0BF5}"/>
              </a:ext>
            </a:extLst>
          </p:cNvPr>
          <p:cNvSpPr>
            <a:spLocks noGrp="1"/>
          </p:cNvSpPr>
          <p:nvPr>
            <p:ph type="title" idx="4294967295"/>
          </p:nvPr>
        </p:nvSpPr>
        <p:spPr>
          <a:xfrm>
            <a:off x="2133600" y="287338"/>
            <a:ext cx="10058400" cy="1449387"/>
          </a:xfrm>
        </p:spPr>
        <p:txBody>
          <a:bodyPr>
            <a:normAutofit/>
          </a:bodyPr>
          <a:lstStyle/>
          <a:p>
            <a:r>
              <a:rPr lang="el-GR" sz="3600" u="sng" dirty="0">
                <a:solidFill>
                  <a:srgbClr val="000099"/>
                </a:solidFill>
              </a:rPr>
              <a:t>Η Νοηματική </a:t>
            </a:r>
            <a:r>
              <a:rPr lang="el-GR" sz="4000" u="sng" dirty="0">
                <a:solidFill>
                  <a:srgbClr val="000099"/>
                </a:solidFill>
              </a:rPr>
              <a:t>γλώσσα</a:t>
            </a:r>
            <a:r>
              <a:rPr lang="en-US" sz="4000" u="sng" dirty="0">
                <a:solidFill>
                  <a:srgbClr val="000099"/>
                </a:solidFill>
              </a:rPr>
              <a:t>:</a:t>
            </a:r>
            <a:r>
              <a:rPr lang="el-GR" sz="4000" u="sng" dirty="0">
                <a:solidFill>
                  <a:srgbClr val="000099"/>
                </a:solidFill>
              </a:rPr>
              <a:t> </a:t>
            </a:r>
            <a:br>
              <a:rPr lang="el-GR" sz="4000" u="sng" dirty="0"/>
            </a:br>
            <a:endParaRPr lang="el-GR" sz="4000" u="sng" dirty="0"/>
          </a:p>
        </p:txBody>
      </p:sp>
      <p:sp>
        <p:nvSpPr>
          <p:cNvPr id="6" name="TextBox 5">
            <a:extLst>
              <a:ext uri="{FF2B5EF4-FFF2-40B4-BE49-F238E27FC236}">
                <a16:creationId xmlns:a16="http://schemas.microsoft.com/office/drawing/2014/main" id="{CA062B08-B920-EBB6-79D0-E52103AC5215}"/>
              </a:ext>
            </a:extLst>
          </p:cNvPr>
          <p:cNvSpPr txBox="1"/>
          <p:nvPr/>
        </p:nvSpPr>
        <p:spPr>
          <a:xfrm>
            <a:off x="270657" y="1197620"/>
            <a:ext cx="11921343" cy="4893647"/>
          </a:xfrm>
          <a:prstGeom prst="rect">
            <a:avLst/>
          </a:prstGeom>
          <a:noFill/>
        </p:spPr>
        <p:txBody>
          <a:bodyPr wrap="square">
            <a:spAutoFit/>
          </a:bodyPr>
          <a:lstStyle/>
          <a:p>
            <a:r>
              <a:rPr lang="el-GR" sz="2400" dirty="0"/>
              <a:t>Η γλώσσα είναι έμφυτος μηχανισμός, άρα όλα τα κωφά παιδιά έχουν την τάση και την ικανότητα– να αναπτύξουν γλώσσα. Οι νοηματικές γλώσσες είναι αποτελεσματικές γιατί είναι δομημένες με τέτοιο τρόπο ώστε να αξιοποιείται η οπτική λειτουργία του εγκεφάλου.</a:t>
            </a:r>
            <a:r>
              <a:rPr lang="en-US" sz="2400" dirty="0"/>
              <a:t>                                                                                                                                    </a:t>
            </a:r>
            <a:endParaRPr lang="el-GR" sz="2400" dirty="0"/>
          </a:p>
          <a:p>
            <a:r>
              <a:rPr lang="en-US" sz="2400" dirty="0"/>
              <a:t> </a:t>
            </a:r>
            <a:r>
              <a:rPr lang="el-GR" sz="2400" dirty="0"/>
              <a:t>Η  νοηματική γλώσσα δεν είναι διεθνής. Υπάρχουν πολλές νοηματικές γλώσσες στον κόσμο: η Αμερικανική Νοηματική Γλώσσα, που χρησιμοποιείται στις ΗΠΑ και τον Καναδά, η Αγγλική Νοηματική Γλώσσα, η Ιαπωνική Νοηματική Γλώσσα, η Ελληνική Νοηματική Γλώσσα κ.α.,</a:t>
            </a:r>
          </a:p>
          <a:p>
            <a:r>
              <a:rPr lang="el-GR" sz="2400" dirty="0"/>
              <a:t> Πέρα από τις διαφορετικές νοηματικές γλώσσες που χρησιμοποιούνται στις διάφορες χώρες του κόσμου υπάρχει ένας κώδικας διεθνών νοημάτων και χρησιμοποιείται από πολλούς κωφούς σε διεθνείς συναντήσεις, όπου δεν υπάρχει διερμηνέας για την εθνική γλώσσα των κωφών που συμμετέχουν ή σε συναντήσεις κωφών που δεν έχουν κοινή γνώση μιας νοηματικής γλώσσας. Πρόκειται για ένα διεθνές λεξιλόγιο, παντομίμα και άτυπες επιτόπιες συμφωνίες για τη σημασία των νοημάτων που χρησιμοποιούνται για την επίτευξη της επικοινωνίας. </a:t>
            </a:r>
          </a:p>
        </p:txBody>
      </p:sp>
    </p:spTree>
    <p:extLst>
      <p:ext uri="{BB962C8B-B14F-4D97-AF65-F5344CB8AC3E}">
        <p14:creationId xmlns:p14="http://schemas.microsoft.com/office/powerpoint/2010/main" val="3456007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B7F531F-7486-4B2C-0817-ABC34C010657}"/>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AB0A590B-F1AF-C67C-5286-132429D44F57}"/>
              </a:ext>
            </a:extLst>
          </p:cNvPr>
          <p:cNvSpPr txBox="1"/>
          <p:nvPr/>
        </p:nvSpPr>
        <p:spPr>
          <a:xfrm>
            <a:off x="1139483" y="913211"/>
            <a:ext cx="9592265" cy="5109091"/>
          </a:xfrm>
          <a:prstGeom prst="rect">
            <a:avLst/>
          </a:prstGeom>
          <a:noFill/>
        </p:spPr>
        <p:txBody>
          <a:bodyPr wrap="square">
            <a:spAutoFit/>
          </a:bodyPr>
          <a:lstStyle/>
          <a:p>
            <a:r>
              <a:rPr lang="el-GR" sz="3600" dirty="0">
                <a:solidFill>
                  <a:srgbClr val="0070C0"/>
                </a:solidFill>
              </a:rPr>
              <a:t>Η Ελληνική Νοηματική Γλώσσα</a:t>
            </a:r>
          </a:p>
          <a:p>
            <a:endParaRPr lang="el-GR" sz="3600" dirty="0">
              <a:solidFill>
                <a:srgbClr val="0070C0"/>
              </a:solidFill>
            </a:endParaRPr>
          </a:p>
          <a:p>
            <a:r>
              <a:rPr lang="el-GR" sz="2600" dirty="0"/>
              <a:t>Η Ελληνική Νοηματική Γλώσσα είναι μια </a:t>
            </a:r>
            <a:r>
              <a:rPr lang="el-GR" sz="2600" dirty="0" err="1"/>
              <a:t>οπτικο</a:t>
            </a:r>
            <a:r>
              <a:rPr lang="el-GR" sz="2600" dirty="0"/>
              <a:t>-κινητική γλώσσα. </a:t>
            </a:r>
          </a:p>
          <a:p>
            <a:r>
              <a:rPr lang="el-GR" sz="2600" dirty="0"/>
              <a:t>Το λεξικό της Ελληνικής Νοηματικής Γλώσσας όπως και αυτό των υπολοίπων νοηματικών γλωσσών, αποτελείται από πολλά δεικτικά και εικονιστικά νοήματα, των οποίων η μορφή  προκύπτει από την οπτική εικόνα των οντοτήτων που αυτά συμβολίζουν.</a:t>
            </a:r>
          </a:p>
          <a:p>
            <a:r>
              <a:rPr lang="el-GR" sz="2600" dirty="0"/>
              <a:t>Τα δεικτικά νοήματα δείχνουν, υποδεικνύουν την οντότητα στην οποία αναφέρονται ενώ τα νοήματα που θεωρούνται εικονιστικά παρουσιάζουν μια εμφανή ομοιότητα ανάμεσα στη μορφή και τη σημασία τους. </a:t>
            </a:r>
          </a:p>
          <a:p>
            <a:endParaRPr lang="el-GR" sz="2000" dirty="0"/>
          </a:p>
        </p:txBody>
      </p:sp>
    </p:spTree>
    <p:extLst>
      <p:ext uri="{BB962C8B-B14F-4D97-AF65-F5344CB8AC3E}">
        <p14:creationId xmlns:p14="http://schemas.microsoft.com/office/powerpoint/2010/main" val="336575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30DBCCB-1CE0-4D86-F1FB-9C8A28F02AE0}"/>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B0E499F6-E5B1-9776-CCB9-B0A38B501EEE}"/>
              </a:ext>
            </a:extLst>
          </p:cNvPr>
          <p:cNvSpPr txBox="1"/>
          <p:nvPr/>
        </p:nvSpPr>
        <p:spPr>
          <a:xfrm>
            <a:off x="365760" y="309490"/>
            <a:ext cx="11422966" cy="4739759"/>
          </a:xfrm>
          <a:prstGeom prst="rect">
            <a:avLst/>
          </a:prstGeom>
          <a:solidFill>
            <a:schemeClr val="accent1">
              <a:lumMod val="40000"/>
              <a:lumOff val="60000"/>
            </a:schemeClr>
          </a:solidFill>
        </p:spPr>
        <p:txBody>
          <a:bodyPr wrap="square">
            <a:spAutoFit/>
          </a:bodyPr>
          <a:lstStyle/>
          <a:p>
            <a:r>
              <a:rPr lang="el-GR" sz="3200" b="1" dirty="0"/>
              <a:t>Οπτική δομή της γλώσσας Δημιουργία νοημάτων</a:t>
            </a:r>
            <a:r>
              <a:rPr lang="el-GR" sz="3200" dirty="0"/>
              <a:t>. </a:t>
            </a:r>
          </a:p>
          <a:p>
            <a:endParaRPr lang="el-GR" sz="1800" dirty="0"/>
          </a:p>
          <a:p>
            <a:r>
              <a:rPr lang="el-GR" sz="2800" dirty="0"/>
              <a:t>Βασική λεξική μονάδα της Ελληνικής Νοηματικής Γλώσσας, όπως όλων των νοηματικών γλωσσών του κόσμου, είναι το ΝΟΗΜΑ. Τα νοήματα γίνονται με ένα ή με δύο χέρια. </a:t>
            </a:r>
          </a:p>
          <a:p>
            <a:r>
              <a:rPr lang="el-GR" sz="2800" dirty="0"/>
              <a:t>Η Ελληνική Νοηματική Γλώσσα έχει 5 κατηγορίες φωνημάτων: </a:t>
            </a:r>
          </a:p>
          <a:p>
            <a:pPr marL="342900" indent="-342900">
              <a:buAutoNum type="arabicPeriod"/>
            </a:pPr>
            <a:r>
              <a:rPr lang="el-GR" sz="2800" dirty="0" err="1"/>
              <a:t>Χειρομορφή</a:t>
            </a:r>
            <a:r>
              <a:rPr lang="el-GR" sz="2800" dirty="0"/>
              <a:t> </a:t>
            </a:r>
          </a:p>
          <a:p>
            <a:pPr marL="342900" indent="-342900">
              <a:buAutoNum type="arabicPeriod"/>
            </a:pPr>
            <a:r>
              <a:rPr lang="el-GR" sz="2800" dirty="0"/>
              <a:t>2. Κατεύθυνση της παλάμης </a:t>
            </a:r>
          </a:p>
          <a:p>
            <a:pPr marL="342900" indent="-342900">
              <a:buAutoNum type="arabicPeriod"/>
            </a:pPr>
            <a:r>
              <a:rPr lang="el-GR" sz="2800" dirty="0"/>
              <a:t>3. Κίνηση</a:t>
            </a:r>
          </a:p>
          <a:p>
            <a:pPr marL="342900" indent="-342900">
              <a:buAutoNum type="arabicPeriod"/>
            </a:pPr>
            <a:r>
              <a:rPr lang="el-GR" sz="2800" dirty="0"/>
              <a:t> 4. Χώρος </a:t>
            </a:r>
            <a:r>
              <a:rPr lang="el-GR" sz="2800" dirty="0" err="1"/>
              <a:t>νοηματισμού</a:t>
            </a:r>
            <a:r>
              <a:rPr lang="el-GR" sz="2800" dirty="0"/>
              <a:t> </a:t>
            </a:r>
          </a:p>
          <a:p>
            <a:pPr marL="342900" indent="-342900">
              <a:buAutoNum type="arabicPeriod"/>
            </a:pPr>
            <a:r>
              <a:rPr lang="el-GR" sz="2800" dirty="0"/>
              <a:t>5. Έκφραση του προσώπου </a:t>
            </a:r>
          </a:p>
        </p:txBody>
      </p:sp>
    </p:spTree>
    <p:extLst>
      <p:ext uri="{BB962C8B-B14F-4D97-AF65-F5344CB8AC3E}">
        <p14:creationId xmlns:p14="http://schemas.microsoft.com/office/powerpoint/2010/main" val="2806296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22D6D75-5676-9FA4-843C-26E8CC618EA1}"/>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E64D33BB-9649-2D0D-EDF1-80227873A0DD}"/>
              </a:ext>
            </a:extLst>
          </p:cNvPr>
          <p:cNvSpPr txBox="1"/>
          <p:nvPr/>
        </p:nvSpPr>
        <p:spPr>
          <a:xfrm>
            <a:off x="669701" y="502277"/>
            <a:ext cx="10676586" cy="5262979"/>
          </a:xfrm>
          <a:prstGeom prst="rect">
            <a:avLst/>
          </a:prstGeom>
          <a:solidFill>
            <a:schemeClr val="tx2">
              <a:lumMod val="20000"/>
              <a:lumOff val="80000"/>
            </a:schemeClr>
          </a:solidFill>
        </p:spPr>
        <p:txBody>
          <a:bodyPr wrap="square">
            <a:spAutoFit/>
          </a:bodyPr>
          <a:lstStyle/>
          <a:p>
            <a:endParaRPr lang="el-GR" dirty="0"/>
          </a:p>
          <a:p>
            <a:r>
              <a:rPr lang="el-GR" sz="2800" b="1" dirty="0" err="1">
                <a:solidFill>
                  <a:schemeClr val="tx2">
                    <a:lumMod val="75000"/>
                  </a:schemeClr>
                </a:solidFill>
              </a:rPr>
              <a:t>Χειρομορφές</a:t>
            </a:r>
            <a:r>
              <a:rPr lang="el-GR" sz="2800" b="1" dirty="0"/>
              <a:t> </a:t>
            </a:r>
          </a:p>
          <a:p>
            <a:r>
              <a:rPr lang="el-GR" sz="2400" dirty="0" err="1"/>
              <a:t>Χειρομορφή</a:t>
            </a:r>
            <a:r>
              <a:rPr lang="el-GR" sz="2400" dirty="0"/>
              <a:t> είναι η μορφή που παίρνουν η παλάμη και τα δάκτυλα του χεριού για τον σχηματισμό νοημάτων. Έχουν καταγραφεί συνολικά 54 </a:t>
            </a:r>
            <a:r>
              <a:rPr lang="el-GR" sz="2400" dirty="0" err="1"/>
              <a:t>χειρομορφές</a:t>
            </a:r>
            <a:r>
              <a:rPr lang="el-GR" sz="2400" dirty="0"/>
              <a:t> της Ελληνικής Νοηματικής Γλώσσας. </a:t>
            </a:r>
          </a:p>
          <a:p>
            <a:endParaRPr lang="el-GR" sz="2800" b="1" dirty="0"/>
          </a:p>
          <a:p>
            <a:r>
              <a:rPr lang="el-GR" sz="2800" b="1" dirty="0">
                <a:solidFill>
                  <a:schemeClr val="tx2">
                    <a:lumMod val="75000"/>
                  </a:schemeClr>
                </a:solidFill>
              </a:rPr>
              <a:t>Κίνηση</a:t>
            </a:r>
          </a:p>
          <a:p>
            <a:r>
              <a:rPr lang="el-GR" sz="2400" dirty="0"/>
              <a:t>Τα νοήματα περιλαμβάνουν κίνηση χεριών ή και κίνηση δακτύλων (εσωτερική κίνηση). Ελάχιστα νοήματα της Ελληνικής Νοηματικής Γλώσσας δεν έχουν κίνηση όπως οι μονοψήφιοι αριθμοί (0-9). Υπάρχουν νοήματα που γίνονται με δύο χέρια και τα δύο χέρια κινούνται (ΛΑΓΟΣ) και νοήματα, όπου το ένα χέρι κινείται το ονομαζόμενο ενεργό, και το άλλο χέρι παραμένει σταθερό (ΓΡΑΦΩ) και ονομάζεται παθητικό. </a:t>
            </a:r>
          </a:p>
          <a:p>
            <a:endParaRPr lang="el-GR" dirty="0"/>
          </a:p>
        </p:txBody>
      </p:sp>
    </p:spTree>
    <p:extLst>
      <p:ext uri="{BB962C8B-B14F-4D97-AF65-F5344CB8AC3E}">
        <p14:creationId xmlns:p14="http://schemas.microsoft.com/office/powerpoint/2010/main" val="65406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C5689A1-AF0C-C270-20F2-F291573789F6}"/>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98BB0316-4EC6-EF87-CD13-9D48128A4C7A}"/>
              </a:ext>
            </a:extLst>
          </p:cNvPr>
          <p:cNvSpPr txBox="1"/>
          <p:nvPr/>
        </p:nvSpPr>
        <p:spPr>
          <a:xfrm>
            <a:off x="579548" y="489397"/>
            <a:ext cx="10547797" cy="6340197"/>
          </a:xfrm>
          <a:prstGeom prst="rect">
            <a:avLst/>
          </a:prstGeom>
          <a:noFill/>
        </p:spPr>
        <p:txBody>
          <a:bodyPr wrap="square">
            <a:spAutoFit/>
          </a:bodyPr>
          <a:lstStyle/>
          <a:p>
            <a:r>
              <a:rPr lang="el-GR" sz="2400" b="1" dirty="0">
                <a:solidFill>
                  <a:schemeClr val="tx2">
                    <a:lumMod val="75000"/>
                  </a:schemeClr>
                </a:solidFill>
              </a:rPr>
              <a:t>Βασικές Θέσεις σχηματισμού νοήματος</a:t>
            </a:r>
          </a:p>
          <a:p>
            <a:r>
              <a:rPr lang="el-GR" dirty="0"/>
              <a:t> </a:t>
            </a:r>
            <a:r>
              <a:rPr lang="el-GR" sz="2200" dirty="0"/>
              <a:t>Τα νοήματα σχηματίζονται σε συγκεκριμένους χώρους </a:t>
            </a:r>
            <a:r>
              <a:rPr lang="el-GR" sz="2200" dirty="0" err="1"/>
              <a:t>νοηματισμού</a:t>
            </a:r>
            <a:r>
              <a:rPr lang="el-GR" sz="2200" dirty="0"/>
              <a:t> όπως: στον ουδέτερο χώρο, στον κορμό, στο κεφάλι, στο μπράτσο στην παλάμη, στο καρπό και στο λαιμό.</a:t>
            </a:r>
          </a:p>
          <a:p>
            <a:endParaRPr lang="el-GR" dirty="0"/>
          </a:p>
          <a:p>
            <a:r>
              <a:rPr lang="el-GR" sz="2400" b="1" dirty="0">
                <a:solidFill>
                  <a:schemeClr val="tx2">
                    <a:lumMod val="75000"/>
                  </a:schemeClr>
                </a:solidFill>
              </a:rPr>
              <a:t>Μη </a:t>
            </a:r>
            <a:r>
              <a:rPr lang="el-GR" sz="2400" b="1" dirty="0" err="1">
                <a:solidFill>
                  <a:schemeClr val="tx2">
                    <a:lumMod val="75000"/>
                  </a:schemeClr>
                </a:solidFill>
              </a:rPr>
              <a:t>χειροκινητικά</a:t>
            </a:r>
            <a:r>
              <a:rPr lang="el-GR" sz="2400" b="1" dirty="0">
                <a:solidFill>
                  <a:schemeClr val="tx2">
                    <a:lumMod val="75000"/>
                  </a:schemeClr>
                </a:solidFill>
              </a:rPr>
              <a:t> χαρακτηριστικά</a:t>
            </a:r>
          </a:p>
          <a:p>
            <a:r>
              <a:rPr lang="el-GR" sz="2400" dirty="0"/>
              <a:t> </a:t>
            </a:r>
            <a:r>
              <a:rPr lang="el-GR" sz="2200" dirty="0"/>
              <a:t>Οι εκφράσεις του προσώπου, η κατεύθυνση του βλέμματος, οι κινήσεις του κεφαλιού και του σώματος είναι βασικά στοιχεία της νοηματικής γλώσσας σε φωνολογικό, μορφολογικό, συντακτικό και πραγματολογικό επίπεδο. Π.χ. δημιουργία των επιρρημάτων, καθορίζουν τις ερωτήσεις, την άρνηση, την προσταγή, την υπόθεση, ορίζουν την εναλλαγή ομιλητών σε μια συζήτηση και την έκφραση συναισθήματος.    </a:t>
            </a:r>
          </a:p>
          <a:p>
            <a:endParaRPr lang="el-GR" dirty="0"/>
          </a:p>
          <a:p>
            <a:r>
              <a:rPr lang="el-GR" sz="2400" b="1" dirty="0">
                <a:solidFill>
                  <a:schemeClr val="tx2">
                    <a:lumMod val="75000"/>
                  </a:schemeClr>
                </a:solidFill>
              </a:rPr>
              <a:t>Ο χρόνος στην ελληνική νοηματική γλώσσα</a:t>
            </a:r>
          </a:p>
          <a:p>
            <a:r>
              <a:rPr lang="el-GR" sz="2200" dirty="0"/>
              <a:t>Η Ελληνική Νοηματική Γλώσσα χρησιμοποιεί ένα νοητό άξονα για τη δήλωση του.  Ό,τι </a:t>
            </a:r>
            <a:r>
              <a:rPr lang="el-GR" sz="2200" dirty="0" err="1"/>
              <a:t>νοηματίζεται</a:t>
            </a:r>
            <a:r>
              <a:rPr lang="el-GR" sz="2200" dirty="0"/>
              <a:t>  στο σώμα ή πολύ κοντά σε αυτό αναφέρεται στο παρόν, δηλαδή σε κάτι που γίνεται τώρα. Για οτιδήποτε στο μέλλον χρησιμοποιείται μια ελαφριά κίνηση προς τα εμπρός και για το παρελθόν μια ελαφριά κίνηση του σώματος προς τα πίσω. </a:t>
            </a:r>
            <a:endParaRPr lang="el-GR" sz="2200" b="1" dirty="0"/>
          </a:p>
          <a:p>
            <a:endParaRPr lang="el-GR" dirty="0"/>
          </a:p>
          <a:p>
            <a:endParaRPr lang="el-GR" dirty="0"/>
          </a:p>
          <a:p>
            <a:endParaRPr lang="el-GR" dirty="0"/>
          </a:p>
        </p:txBody>
      </p:sp>
    </p:spTree>
    <p:extLst>
      <p:ext uri="{BB962C8B-B14F-4D97-AF65-F5344CB8AC3E}">
        <p14:creationId xmlns:p14="http://schemas.microsoft.com/office/powerpoint/2010/main" val="119696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EF45EFF-1A77-4580-B1C3-FB471CDC02EB}"/>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pic>
        <p:nvPicPr>
          <p:cNvPr id="1026" name="Picture 2" descr="undefined">
            <a:extLst>
              <a:ext uri="{FF2B5EF4-FFF2-40B4-BE49-F238E27FC236}">
                <a16:creationId xmlns:a16="http://schemas.microsoft.com/office/drawing/2014/main" id="{9384DB10-3BC9-4642-8A22-875251A2A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4562" y="3083668"/>
            <a:ext cx="5690681" cy="32897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5FE861-7454-4CF3-912C-8894851ED8EE}"/>
              </a:ext>
            </a:extLst>
          </p:cNvPr>
          <p:cNvSpPr txBox="1"/>
          <p:nvPr/>
        </p:nvSpPr>
        <p:spPr>
          <a:xfrm>
            <a:off x="1770434" y="484621"/>
            <a:ext cx="7468758" cy="4647426"/>
          </a:xfrm>
          <a:prstGeom prst="rect">
            <a:avLst/>
          </a:prstGeom>
          <a:noFill/>
        </p:spPr>
        <p:txBody>
          <a:bodyPr wrap="square">
            <a:spAutoFit/>
          </a:bodyPr>
          <a:lstStyle/>
          <a:p>
            <a:r>
              <a:rPr lang="el-GR" sz="2800" dirty="0" err="1">
                <a:solidFill>
                  <a:srgbClr val="7030A0"/>
                </a:solidFill>
              </a:rPr>
              <a:t>Χειλιανάγνωση</a:t>
            </a:r>
            <a:endParaRPr lang="el-GR" sz="2800" dirty="0">
              <a:solidFill>
                <a:srgbClr val="7030A0"/>
              </a:solidFill>
            </a:endParaRPr>
          </a:p>
          <a:p>
            <a:endParaRPr lang="el-GR" dirty="0"/>
          </a:p>
          <a:p>
            <a:r>
              <a:rPr lang="el-GR" sz="2000" b="0" i="0" dirty="0">
                <a:solidFill>
                  <a:srgbClr val="202122"/>
                </a:solidFill>
                <a:effectLst/>
                <a:latin typeface="Arial" panose="020B0604020202020204" pitchFamily="34" charset="0"/>
              </a:rPr>
              <a:t>Η </a:t>
            </a:r>
            <a:r>
              <a:rPr lang="el-GR" sz="2000" b="1" i="0" dirty="0" err="1">
                <a:solidFill>
                  <a:srgbClr val="202122"/>
                </a:solidFill>
                <a:effectLst/>
                <a:latin typeface="Arial" panose="020B0604020202020204" pitchFamily="34" charset="0"/>
              </a:rPr>
              <a:t>χειλεανάγνωση</a:t>
            </a:r>
            <a:r>
              <a:rPr lang="el-GR" sz="2000" b="0" i="0" dirty="0">
                <a:solidFill>
                  <a:srgbClr val="202122"/>
                </a:solidFill>
                <a:effectLst/>
                <a:latin typeface="Arial" panose="020B0604020202020204" pitchFamily="34" charset="0"/>
              </a:rPr>
              <a:t>, γνωστή και ως </a:t>
            </a:r>
            <a:r>
              <a:rPr lang="el-GR" sz="2000" b="1" i="0" dirty="0">
                <a:solidFill>
                  <a:srgbClr val="202122"/>
                </a:solidFill>
                <a:effectLst/>
                <a:latin typeface="Arial" panose="020B0604020202020204" pitchFamily="34" charset="0"/>
              </a:rPr>
              <a:t>διάβασμα των χειλιών</a:t>
            </a:r>
            <a:r>
              <a:rPr lang="el-GR" sz="2000" b="0" i="0" dirty="0">
                <a:solidFill>
                  <a:srgbClr val="202122"/>
                </a:solidFill>
                <a:effectLst/>
                <a:latin typeface="Arial" panose="020B0604020202020204" pitchFamily="34" charset="0"/>
              </a:rPr>
              <a:t>, είναι μια τεχνική κατανόησης ενός περιορισμένου εύρους </a:t>
            </a:r>
            <a:r>
              <a:rPr lang="el-GR" sz="2000" dirty="0">
                <a:latin typeface="Arial" panose="020B0604020202020204" pitchFamily="34" charset="0"/>
              </a:rPr>
              <a:t>ομιλίας</a:t>
            </a:r>
            <a:r>
              <a:rPr lang="el-GR" sz="2000" b="0" i="0" dirty="0">
                <a:solidFill>
                  <a:srgbClr val="202122"/>
                </a:solidFill>
                <a:effectLst/>
                <a:latin typeface="Arial" panose="020B0604020202020204" pitchFamily="34" charset="0"/>
              </a:rPr>
              <a:t> μέσω οπτικής ερμηνείας των κινήσεων των </a:t>
            </a:r>
            <a:r>
              <a:rPr lang="el-GR" sz="2000" b="0" i="0" dirty="0">
                <a:effectLst/>
                <a:latin typeface="Arial" panose="020B0604020202020204" pitchFamily="34" charset="0"/>
              </a:rPr>
              <a:t>χειλιών</a:t>
            </a:r>
            <a:r>
              <a:rPr lang="el-GR" sz="2000" b="0" i="0" dirty="0">
                <a:solidFill>
                  <a:srgbClr val="202122"/>
                </a:solidFill>
                <a:effectLst/>
                <a:latin typeface="Arial" panose="020B0604020202020204" pitchFamily="34" charset="0"/>
              </a:rPr>
              <a:t>, του </a:t>
            </a:r>
            <a:r>
              <a:rPr lang="el-GR" sz="2000" b="0" i="0" dirty="0">
                <a:effectLst/>
                <a:latin typeface="Arial" panose="020B0604020202020204" pitchFamily="34" charset="0"/>
              </a:rPr>
              <a:t>προσώπου</a:t>
            </a:r>
            <a:r>
              <a:rPr lang="el-GR" sz="2000" b="0" i="0" dirty="0">
                <a:solidFill>
                  <a:srgbClr val="202122"/>
                </a:solidFill>
                <a:effectLst/>
                <a:latin typeface="Arial" panose="020B0604020202020204" pitchFamily="34" charset="0"/>
              </a:rPr>
              <a:t> και της </a:t>
            </a:r>
            <a:r>
              <a:rPr lang="el-GR" sz="2000" b="0" i="0" dirty="0">
                <a:effectLst/>
                <a:latin typeface="Arial" panose="020B0604020202020204" pitchFamily="34" charset="0"/>
              </a:rPr>
              <a:t>γλώσσας</a:t>
            </a:r>
            <a:r>
              <a:rPr lang="el-GR" sz="2000" b="0" i="0" dirty="0">
                <a:solidFill>
                  <a:srgbClr val="202122"/>
                </a:solidFill>
                <a:effectLst/>
                <a:latin typeface="Arial" panose="020B0604020202020204" pitchFamily="34" charset="0"/>
              </a:rPr>
              <a:t> χωρίς </a:t>
            </a:r>
            <a:r>
              <a:rPr lang="el-GR" sz="2000" b="0" i="0" dirty="0">
                <a:effectLst/>
                <a:latin typeface="Arial" panose="020B0604020202020204" pitchFamily="34" charset="0"/>
              </a:rPr>
              <a:t>ήχο. Η </a:t>
            </a:r>
            <a:r>
              <a:rPr lang="el-GR" sz="2000" b="0" i="0" dirty="0" err="1">
                <a:effectLst/>
                <a:latin typeface="Arial" panose="020B0604020202020204" pitchFamily="34" charset="0"/>
              </a:rPr>
              <a:t>χειλιανάγνωση</a:t>
            </a:r>
            <a:r>
              <a:rPr lang="el-GR" sz="2000" b="0" i="0" dirty="0">
                <a:effectLst/>
                <a:latin typeface="Arial" panose="020B0604020202020204" pitchFamily="34" charset="0"/>
              </a:rPr>
              <a:t> σε συνδυασμό με την νοηματική, βοηθάει τα Κωφά άτομα στην επικοινωνία τους.</a:t>
            </a:r>
            <a:r>
              <a:rPr lang="en-US" sz="2000" b="0" i="0" dirty="0">
                <a:effectLst/>
                <a:latin typeface="Arial" panose="020B0604020202020204" pitchFamily="34" charset="0"/>
              </a:rPr>
              <a:t> E;</a:t>
            </a:r>
            <a:endParaRPr lang="el-GR" sz="2000" b="0" i="0" dirty="0">
              <a:effectLst/>
              <a:latin typeface="Arial" panose="020B0604020202020204" pitchFamily="34" charset="0"/>
            </a:endParaRPr>
          </a:p>
          <a:p>
            <a:endParaRPr lang="el-GR" sz="2000" dirty="0">
              <a:latin typeface="Arial" panose="020B0604020202020204" pitchFamily="34" charset="0"/>
            </a:endParaRPr>
          </a:p>
          <a:p>
            <a:endParaRPr lang="el-GR" sz="2000"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2469414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57AC7C9-11D7-10AB-CB94-0F1BB5D99D9E}"/>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D6FF1D95-D10B-2409-5478-0D4F0A599111}"/>
              </a:ext>
            </a:extLst>
          </p:cNvPr>
          <p:cNvSpPr txBox="1"/>
          <p:nvPr/>
        </p:nvSpPr>
        <p:spPr>
          <a:xfrm>
            <a:off x="978794" y="476518"/>
            <a:ext cx="10431888" cy="6124754"/>
          </a:xfrm>
          <a:prstGeom prst="rect">
            <a:avLst/>
          </a:prstGeom>
          <a:solidFill>
            <a:schemeClr val="bg2"/>
          </a:solidFill>
        </p:spPr>
        <p:txBody>
          <a:bodyPr wrap="square">
            <a:spAutoFit/>
          </a:bodyPr>
          <a:lstStyle/>
          <a:p>
            <a:r>
              <a:rPr lang="el-GR" sz="2400" b="1" dirty="0">
                <a:solidFill>
                  <a:schemeClr val="tx2">
                    <a:lumMod val="75000"/>
                  </a:schemeClr>
                </a:solidFill>
              </a:rPr>
              <a:t>Ποιοι είναι οι παράγοντες που παίζουν καθοριστικό ρόλο στο να αναπτύξει ένα κωφό παιδί γλώσσα είτε πρόκειται για ομιλούμενη γλώσσα (ομιλία) είτε για νοηματική γλώσσα;</a:t>
            </a:r>
          </a:p>
          <a:p>
            <a:pPr marL="342900" indent="-342900">
              <a:buAutoNum type="arabicPeriod"/>
            </a:pPr>
            <a:r>
              <a:rPr lang="el-GR" sz="2000" dirty="0"/>
              <a:t>Ο βαθμός της υπολειμματικής ακοής. Αυτό σε συνδυασμό με  τη χρήση ακουστικών βαρηκοΐας.</a:t>
            </a:r>
          </a:p>
          <a:p>
            <a:pPr marL="342900" indent="-342900">
              <a:buAutoNum type="arabicPeriod"/>
            </a:pPr>
            <a:r>
              <a:rPr lang="el-GR" sz="2000" dirty="0"/>
              <a:t>2. Η ηλικία εμφάνισης της απώλειας της ακοής. Αν πρόκειται για παιδιά που γεννήθηκαν κωφά  ή πρόκειται για παιδιά που έχασαν την ακοή τους ενώ ήδη μιλούσαν ή ακόμη ήξεραν να διαβάζουν ή και να γράφουν. Στην τελευταία αυτή περίπτωση η εκμάθηση ή διατήρηση της ομιλίας αποτελεί έναν σχετικά πιο εύκολο στόχο.</a:t>
            </a:r>
          </a:p>
          <a:p>
            <a:pPr marL="342900" indent="-342900">
              <a:buAutoNum type="arabicPeriod"/>
            </a:pPr>
            <a:r>
              <a:rPr lang="el-GR" sz="2000" dirty="0"/>
              <a:t>Η αιτιολογία. Μερικές αιτίες κώφωσης μπορεί να σχετίζονται με επιπρόσθετες νευρολογικές βλάβες και  που μπορεί να δυσκολεύουν ακόμη περισσότερο τα παιδιά στο να αναπτύξουν ομιλούμενη ή και ακόμη νοηματική γλώσσα.</a:t>
            </a:r>
          </a:p>
          <a:p>
            <a:pPr marL="342900" indent="-342900">
              <a:buAutoNum type="arabicPeriod"/>
            </a:pPr>
            <a:r>
              <a:rPr lang="el-GR" sz="2000" dirty="0"/>
              <a:t> 4. Η ηλικία διάγνωσης της κώφωσης. Όσο νωρίτερα γίνεται η διάγνωση της κώφωσης οι πιθανότητες εκμάθησης ομιλίας αλλά και νοηματικής γλώσσας αυξάνονται σημαντικά.</a:t>
            </a:r>
          </a:p>
          <a:p>
            <a:pPr marL="342900" indent="-342900">
              <a:buAutoNum type="arabicPeriod"/>
            </a:pPr>
            <a:r>
              <a:rPr lang="el-GR" sz="2000" dirty="0"/>
              <a:t>5. Η ικανότητα των γονιών να επικοινωνούν με το κωφό παιδί τους.</a:t>
            </a:r>
          </a:p>
          <a:p>
            <a:pPr marL="342900" indent="-342900">
              <a:buAutoNum type="arabicPeriod"/>
            </a:pPr>
            <a:r>
              <a:rPr lang="el-GR" sz="2000" dirty="0"/>
              <a:t>6.  Οι κωφοί γονείς είναι πολύ πιο αποτελεσματικοί από τους ακούοντες,  χρησιμοποιώντας κυρίως νοηματική γλώσσα με τα κωφά παιδιά τους.</a:t>
            </a:r>
          </a:p>
          <a:p>
            <a:endParaRPr lang="el-GR" sz="2000" dirty="0"/>
          </a:p>
          <a:p>
            <a:r>
              <a:rPr lang="el-GR" sz="2000" dirty="0"/>
              <a:t> </a:t>
            </a:r>
            <a:endParaRPr lang="el-GR" sz="2000" b="1" dirty="0"/>
          </a:p>
        </p:txBody>
      </p:sp>
    </p:spTree>
    <p:extLst>
      <p:ext uri="{BB962C8B-B14F-4D97-AF65-F5344CB8AC3E}">
        <p14:creationId xmlns:p14="http://schemas.microsoft.com/office/powerpoint/2010/main" val="1119122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7EF2C54-1E33-381A-148B-638C6A56282C}"/>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E1A905A6-1060-8A92-487A-12600AC6EC92}"/>
              </a:ext>
            </a:extLst>
          </p:cNvPr>
          <p:cNvSpPr txBox="1"/>
          <p:nvPr/>
        </p:nvSpPr>
        <p:spPr>
          <a:xfrm>
            <a:off x="798490" y="429210"/>
            <a:ext cx="8361608" cy="5170646"/>
          </a:xfrm>
          <a:prstGeom prst="rect">
            <a:avLst/>
          </a:prstGeom>
          <a:noFill/>
        </p:spPr>
        <p:txBody>
          <a:bodyPr wrap="square">
            <a:spAutoFit/>
          </a:bodyPr>
          <a:lstStyle/>
          <a:p>
            <a:r>
              <a:rPr lang="el-GR" sz="2400" b="1" dirty="0">
                <a:solidFill>
                  <a:schemeClr val="accent1">
                    <a:lumMod val="50000"/>
                  </a:schemeClr>
                </a:solidFill>
              </a:rPr>
              <a:t>Τι είναι τα κοχλιακά εμφυτεύματα; </a:t>
            </a:r>
          </a:p>
          <a:p>
            <a:r>
              <a:rPr lang="el-GR" sz="2400" dirty="0"/>
              <a:t>Τα κοχλιακά εμφυτεύματα ως νέα τεχνολογία . Η λειτουργία τους στηρίζεται στην ενεργοποίηση των νευρικών ινών του ακουστικού νεύρου από </a:t>
            </a:r>
            <a:r>
              <a:rPr lang="el-GR" sz="2400" dirty="0" err="1"/>
              <a:t>ηλεκτροακουστικά</a:t>
            </a:r>
            <a:r>
              <a:rPr lang="el-GR" sz="2400" dirty="0"/>
              <a:t> ερεθίσματα. Τοποθετούνται χειρουργικά. Ως κριτήριο θεωρείται η ύπαρξη ολικής </a:t>
            </a:r>
            <a:r>
              <a:rPr lang="el-GR" sz="2400" dirty="0" err="1"/>
              <a:t>αμφοτερόπλευρη</a:t>
            </a:r>
            <a:r>
              <a:rPr lang="el-GR" sz="2400" dirty="0"/>
              <a:t> πάρα πολύ μεγάλου βαθμού </a:t>
            </a:r>
            <a:r>
              <a:rPr lang="el-GR" sz="2400" dirty="0" err="1"/>
              <a:t>νευροαισθητήρια</a:t>
            </a:r>
            <a:r>
              <a:rPr lang="el-GR" sz="2400" dirty="0"/>
              <a:t> βαρηκοΐα.</a:t>
            </a:r>
          </a:p>
          <a:p>
            <a:endParaRPr lang="el-GR" dirty="0"/>
          </a:p>
          <a:p>
            <a:r>
              <a:rPr lang="el-GR" sz="2400" b="1" dirty="0">
                <a:solidFill>
                  <a:schemeClr val="accent1">
                    <a:lumMod val="50000"/>
                  </a:schemeClr>
                </a:solidFill>
              </a:rPr>
              <a:t>Υπέρ: </a:t>
            </a:r>
          </a:p>
          <a:p>
            <a:r>
              <a:rPr lang="el-GR" sz="2400" dirty="0"/>
              <a:t>Ένα βασικό πράγμα που θέλω να πω είναι ότι τα κοχλιακά εμφυτεύματα βοηθούν τα παιδιά να βελτιώσουν την ομιλούμενη γλώσσα τους και να ξεπεράσουν εκπαιδευτικά, επαγγελματικά και κοινωνικά εμπόδια. </a:t>
            </a:r>
          </a:p>
          <a:p>
            <a:r>
              <a:rPr lang="el-GR" sz="2400" dirty="0"/>
              <a:t>.</a:t>
            </a:r>
            <a:endParaRPr lang="el-GR" sz="2400" b="1" dirty="0"/>
          </a:p>
        </p:txBody>
      </p:sp>
    </p:spTree>
    <p:extLst>
      <p:ext uri="{BB962C8B-B14F-4D97-AF65-F5344CB8AC3E}">
        <p14:creationId xmlns:p14="http://schemas.microsoft.com/office/powerpoint/2010/main" val="2906075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ECF3761-2883-363C-91EB-C72DDF3F940F}"/>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17617A22-E5A8-8A77-9B13-0AEE95854741}"/>
              </a:ext>
            </a:extLst>
          </p:cNvPr>
          <p:cNvSpPr txBox="1"/>
          <p:nvPr/>
        </p:nvSpPr>
        <p:spPr>
          <a:xfrm>
            <a:off x="745588" y="548641"/>
            <a:ext cx="8401928" cy="4154984"/>
          </a:xfrm>
          <a:prstGeom prst="rect">
            <a:avLst/>
          </a:prstGeom>
          <a:noFill/>
        </p:spPr>
        <p:txBody>
          <a:bodyPr wrap="square">
            <a:spAutoFit/>
          </a:bodyPr>
          <a:lstStyle/>
          <a:p>
            <a:r>
              <a:rPr lang="el-GR" sz="2400" b="1" dirty="0"/>
              <a:t>Κατά:</a:t>
            </a:r>
            <a:r>
              <a:rPr lang="el-GR" sz="2400" dirty="0"/>
              <a:t> </a:t>
            </a:r>
          </a:p>
          <a:p>
            <a:r>
              <a:rPr lang="el-GR" sz="2400" dirty="0"/>
              <a:t>Τα κοχλιακά εμφυτεύματα είναι ένα πέπλο υψηλής τεχνολογίας, μια μάσκα που απαιτεί από τους κωφούς, να υποδυθούν ρόλους προσαρμοσμένους στην κοινωνία των ακουόντων και όχι πραγματική </a:t>
            </a:r>
            <a:r>
              <a:rPr lang="el-GR" sz="2400" dirty="0" err="1"/>
              <a:t>διαδραστική</a:t>
            </a:r>
            <a:r>
              <a:rPr lang="el-GR" sz="2400" dirty="0"/>
              <a:t> επικοινωνία. Δεν υπάρχουν επιστημονικές αποδείξεις ότι οι κωφοί με κοχλιακά εμφυτεύματα μπορούν να αντιληφθούν την ομιλούμενη γλώσσα. Η κοινότητα των Κωφών θεωρεί την εμφύτευση ένα είδος «γενοκτονίας», καθώς εμποδίζει την ανάπτυξη ενός υγιούς κωφού παιδιού στα πλαίσια της μειονοτικής κοινότητας των κωφών. Είναι μια επικοινωνιακή, συναισθηματική και διανοητική κακοποίηση.</a:t>
            </a:r>
            <a:endParaRPr lang="el-GR" sz="2400" b="1" dirty="0"/>
          </a:p>
        </p:txBody>
      </p:sp>
    </p:spTree>
    <p:extLst>
      <p:ext uri="{BB962C8B-B14F-4D97-AF65-F5344CB8AC3E}">
        <p14:creationId xmlns:p14="http://schemas.microsoft.com/office/powerpoint/2010/main" val="386924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4855BAE-332F-D760-E9CA-421D88A09D84}"/>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pic>
        <p:nvPicPr>
          <p:cNvPr id="3" name="Εικόνα 2" descr="Ορεστιάδα: Ημερίδα για την παιδική κώφωση - ertnews.gr">
            <a:extLst>
              <a:ext uri="{FF2B5EF4-FFF2-40B4-BE49-F238E27FC236}">
                <a16:creationId xmlns:a16="http://schemas.microsoft.com/office/drawing/2014/main" id="{FE574F08-662A-4949-B1F4-D6E32C4D41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4892" y="887292"/>
            <a:ext cx="5123534" cy="4852326"/>
          </a:xfrm>
          <a:prstGeom prst="rect">
            <a:avLst/>
          </a:prstGeom>
          <a:noFill/>
          <a:ln>
            <a:noFill/>
          </a:ln>
        </p:spPr>
      </p:pic>
    </p:spTree>
    <p:extLst>
      <p:ext uri="{BB962C8B-B14F-4D97-AF65-F5344CB8AC3E}">
        <p14:creationId xmlns:p14="http://schemas.microsoft.com/office/powerpoint/2010/main" val="673619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A0333FD-6C1B-5A95-FA57-65269CD55B00}"/>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E5EB6E97-3C3C-CD1A-A617-7DEA9B318A75}"/>
              </a:ext>
            </a:extLst>
          </p:cNvPr>
          <p:cNvSpPr txBox="1"/>
          <p:nvPr/>
        </p:nvSpPr>
        <p:spPr>
          <a:xfrm>
            <a:off x="1030310" y="746975"/>
            <a:ext cx="8116909" cy="5539978"/>
          </a:xfrm>
          <a:prstGeom prst="rect">
            <a:avLst/>
          </a:prstGeom>
          <a:noFill/>
        </p:spPr>
        <p:txBody>
          <a:bodyPr wrap="square">
            <a:spAutoFit/>
          </a:bodyPr>
          <a:lstStyle/>
          <a:p>
            <a:pPr algn="l">
              <a:buNone/>
            </a:pPr>
            <a:r>
              <a:rPr lang="el-GR" sz="2400" b="1" i="0" dirty="0">
                <a:solidFill>
                  <a:srgbClr val="101418"/>
                </a:solidFill>
                <a:effectLst/>
                <a:latin typeface="Linux Libertine"/>
              </a:rPr>
              <a:t>Κοινότητα Κωφών</a:t>
            </a:r>
          </a:p>
          <a:p>
            <a:r>
              <a:rPr lang="el-GR" dirty="0"/>
              <a:t>Μια ξεχωριστή κοινότητα στην οποία κατά βάση μπορούν να ανήκουν άτομα που έχουν κάποια απώλεια ακοής, αλλά υποστηρίζουν και συγκεκριμένες θέσεις και απόψεις για την καθημερινότητα και ζωή των Κωφών. Η κοινότητα αυτή κάνει μία ξεκάθαρη διάκριση ανάμεσα σε Κωφούς (με κεφαλαίο «Κ»), «κωφός» (με πεζό «κ») και ακούοντες.</a:t>
            </a:r>
          </a:p>
          <a:p>
            <a:r>
              <a:rPr lang="el-GR" dirty="0"/>
              <a:t>Όταν οι κωφοί αναφέρονται με </a:t>
            </a:r>
            <a:r>
              <a:rPr lang="el-GR" b="1" dirty="0"/>
              <a:t>πεζό «κ»</a:t>
            </a:r>
            <a:r>
              <a:rPr lang="el-GR" dirty="0"/>
              <a:t> τότε περιγράφονται τα άτομα που έχουν χάσει πλήρως ή μέρος της ακοής τους σε νεαρή ή μεγαλύτερη ηλικία και συνήθως δεν επιθυμούν να ενταχθούν και να γίνουν μέλη της Κοινότητας των Κωφών.</a:t>
            </a:r>
          </a:p>
          <a:p>
            <a:r>
              <a:rPr lang="el-GR" dirty="0"/>
              <a:t>Όταν οι Κωφοί αναφέρονται με κεφαλαίο «Κ» τότε κυρίως περιγράφονται τα άτομα που επιθυμούν να συμμετέχουν ως ενεργά μέλη της Κοινότητας των Κωφών.</a:t>
            </a:r>
          </a:p>
          <a:p>
            <a:r>
              <a:rPr lang="el-GR" dirty="0">
                <a:solidFill>
                  <a:srgbClr val="0000FF"/>
                </a:solidFill>
              </a:rPr>
              <a:t>Βασική τους θέση είναι ότι τα άτομα με κώφωση δεν παρουσιάζουν κάποιο πρόβλημα, βλάβη, μειονεξία ή αναπηρία. </a:t>
            </a:r>
            <a:r>
              <a:rPr lang="el-GR" dirty="0"/>
              <a:t>Προσπαθεί σαν κοινότητα να διαπεράσει στα μέλη της αισθήματα ομάδας, υπερηφάνειας, ανεξαρτησίας, ελευθερίας, καθώς και δίνει βοήθεια και (</a:t>
            </a:r>
            <a:r>
              <a:rPr lang="el-GR" dirty="0" err="1"/>
              <a:t>υπο</a:t>
            </a:r>
            <a:r>
              <a:rPr lang="el-GR" dirty="0"/>
              <a:t>)στήριξη στις δύσκολες στιγμές τους.  Για αυτούς, η κώφωση δεν είναι ένα ιατρικό καθαρά ζήτημα που πρέπει να επιλυθεί, αλλά αποτελεί μια διακριτή κοινότητα, έναν ξεχωριστό πολιτισμό με δική της μοναδική γλώσσα, τη Νοηματική Γλώσσα.</a:t>
            </a:r>
          </a:p>
          <a:p>
            <a:endParaRPr lang="el-GR" sz="2400" b="1" i="0" dirty="0">
              <a:solidFill>
                <a:srgbClr val="101418"/>
              </a:solidFill>
              <a:effectLst/>
              <a:latin typeface="Linux Libertine"/>
            </a:endParaRPr>
          </a:p>
        </p:txBody>
      </p:sp>
    </p:spTree>
    <p:extLst>
      <p:ext uri="{BB962C8B-B14F-4D97-AF65-F5344CB8AC3E}">
        <p14:creationId xmlns:p14="http://schemas.microsoft.com/office/powerpoint/2010/main" val="3001671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3541796-1B6D-DB4C-737A-CBFECCF19B62}"/>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363F17F2-0AC1-F0EE-1AFA-41B7DC5A9BD3}"/>
              </a:ext>
            </a:extLst>
          </p:cNvPr>
          <p:cNvSpPr txBox="1"/>
          <p:nvPr/>
        </p:nvSpPr>
        <p:spPr>
          <a:xfrm>
            <a:off x="0" y="46036"/>
            <a:ext cx="12192000" cy="6124754"/>
          </a:xfrm>
          <a:prstGeom prst="rect">
            <a:avLst/>
          </a:prstGeom>
          <a:solidFill>
            <a:schemeClr val="accent3">
              <a:lumMod val="20000"/>
              <a:lumOff val="80000"/>
            </a:schemeClr>
          </a:solidFill>
        </p:spPr>
        <p:txBody>
          <a:bodyPr wrap="square">
            <a:spAutoFit/>
          </a:bodyPr>
          <a:lstStyle/>
          <a:p>
            <a:r>
              <a:rPr lang="el-GR" sz="2400" b="1" dirty="0">
                <a:solidFill>
                  <a:srgbClr val="0000FF"/>
                </a:solidFill>
              </a:rPr>
              <a:t>Γιατί είναι αρκετά δύσκολο σε έναν ακούοντα να ενταχθεί στην κοινότητα κωφών</a:t>
            </a:r>
            <a:r>
              <a:rPr lang="en-US" sz="2400" b="1" dirty="0">
                <a:solidFill>
                  <a:srgbClr val="0000FF"/>
                </a:solidFill>
              </a:rPr>
              <a:t>;</a:t>
            </a:r>
            <a:endParaRPr lang="el-GR" sz="2400" b="1" dirty="0">
              <a:solidFill>
                <a:srgbClr val="0000FF"/>
              </a:solidFill>
            </a:endParaRPr>
          </a:p>
          <a:p>
            <a:r>
              <a:rPr lang="el-GR" sz="2400" dirty="0"/>
              <a:t>Συμπεριφορά: Στην κουλτούρα των Κωφών υπάρχουν συμπεριφορές που θεωρούνται αγενείς, αλλά είναι απολύτως αποδεκτές στην κουλτούρα των ακουόντων, και το αντίστροφο. Μερικά παραδείγματα είναι:</a:t>
            </a:r>
          </a:p>
          <a:p>
            <a:r>
              <a:rPr lang="el-GR" dirty="0"/>
              <a:t> </a:t>
            </a:r>
          </a:p>
          <a:p>
            <a:r>
              <a:rPr lang="el-GR" sz="2000" b="1" dirty="0">
                <a:solidFill>
                  <a:srgbClr val="0070C0"/>
                </a:solidFill>
              </a:rPr>
              <a:t>Επαφή με τα μάτια  </a:t>
            </a:r>
          </a:p>
          <a:p>
            <a:r>
              <a:rPr lang="el-GR" sz="2400" dirty="0"/>
              <a:t>Η επαφή με τα μάτια είναι εξαιρετικά σημαντική. Οι ακούοντες άνθρωποι συχνά μιλούν μεταξύ τους με συγκριτικά λίγη οπτική επαφή, αλλά μέσα στην κουλτούρα των Κωφών, η αποφυγή της οπτικής επαφής μπορεί να θεωρηθεί αγένεια. Το να κοιτάτε αλλού ενώ κάποιος σας </a:t>
            </a:r>
            <a:r>
              <a:rPr lang="el-GR" sz="2400" dirty="0" err="1"/>
              <a:t>νοηματίζει</a:t>
            </a:r>
            <a:r>
              <a:rPr lang="el-GR" sz="2400" dirty="0"/>
              <a:t> είναι σίγουρα απαγορευτικό.</a:t>
            </a:r>
          </a:p>
          <a:p>
            <a:endParaRPr lang="el-GR" sz="2400" b="1" dirty="0"/>
          </a:p>
          <a:p>
            <a:r>
              <a:rPr lang="el-GR" sz="2400" b="1" dirty="0"/>
              <a:t> </a:t>
            </a:r>
            <a:r>
              <a:rPr lang="el-GR" sz="2000" b="1" dirty="0">
                <a:solidFill>
                  <a:srgbClr val="0000FF"/>
                </a:solidFill>
              </a:rPr>
              <a:t>Άγγιγμα </a:t>
            </a:r>
          </a:p>
          <a:p>
            <a:r>
              <a:rPr lang="el-GR" sz="2400" dirty="0"/>
              <a:t> Στην κουλτούρα των Κωφών, είναι αποδεκτό να αγγίζετε ένα άλλο άτομο για να κερδίσετε την προσοχή του, ακόμη και αν δεν το γνωρίζετε καλά. Ωστόσο, υπάρχουν κανόνες σχετικά με το πού και πώς να αγγίζετε. Ένα ελαφρύ άγγιγμα στο χέρι ή στον ώμο είναι αποδεκτό.</a:t>
            </a:r>
          </a:p>
          <a:p>
            <a:endParaRPr lang="el-GR" sz="2400" dirty="0"/>
          </a:p>
          <a:p>
            <a:endParaRPr lang="el-GR" dirty="0"/>
          </a:p>
        </p:txBody>
      </p:sp>
    </p:spTree>
    <p:extLst>
      <p:ext uri="{BB962C8B-B14F-4D97-AF65-F5344CB8AC3E}">
        <p14:creationId xmlns:p14="http://schemas.microsoft.com/office/powerpoint/2010/main" val="1198073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9A08B01-784C-2E62-3646-DECC11983F90}"/>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F454646A-7238-80AA-3D84-9F7184150742}"/>
              </a:ext>
            </a:extLst>
          </p:cNvPr>
          <p:cNvSpPr txBox="1"/>
          <p:nvPr/>
        </p:nvSpPr>
        <p:spPr>
          <a:xfrm>
            <a:off x="928468" y="647114"/>
            <a:ext cx="8219048" cy="5601533"/>
          </a:xfrm>
          <a:prstGeom prst="rect">
            <a:avLst/>
          </a:prstGeom>
          <a:noFill/>
        </p:spPr>
        <p:txBody>
          <a:bodyPr wrap="square">
            <a:spAutoFit/>
          </a:bodyPr>
          <a:lstStyle/>
          <a:p>
            <a:r>
              <a:rPr lang="el-GR" sz="2400" b="1" dirty="0">
                <a:solidFill>
                  <a:srgbClr val="0000FF"/>
                </a:solidFill>
              </a:rPr>
              <a:t>Σωματική απόσταση </a:t>
            </a:r>
            <a:endParaRPr lang="el-GR" sz="2400" dirty="0">
              <a:solidFill>
                <a:srgbClr val="0000FF"/>
              </a:solidFill>
            </a:endParaRPr>
          </a:p>
          <a:p>
            <a:r>
              <a:rPr lang="el-GR" sz="2200" dirty="0"/>
              <a:t> Όταν δύο ακούοντες συνομιλούν, συχνά κάθονται ή στέκονται κοντά ο ένας στον άλλον, μερικές φορές δίπλα-δίπλα. Οι κωφοί κάθονται ή στέκονται πιο μακριά και κατά προτίμηση απέναντι ο ένας από τον άλλον, ώστε να μπορούν να βλέπουν άνετα ο ένας τον "χώρο νοηματικής" του άλλου. Αυτή η φυσική απόσταση μπορεί να φαίνεται μη φιλική στους ακούοντες, αλλά οι Κωφοί συνήθως αισθάνονται άβολα προσπαθώντας να συνομιλήσουν σε στενή φυσική απόσταση.</a:t>
            </a:r>
          </a:p>
          <a:p>
            <a:endParaRPr lang="el-GR" sz="2200" b="1" dirty="0"/>
          </a:p>
          <a:p>
            <a:r>
              <a:rPr lang="el-GR" sz="2400" b="1" dirty="0">
                <a:solidFill>
                  <a:srgbClr val="0070C0"/>
                </a:solidFill>
              </a:rPr>
              <a:t>Αμεσότητα </a:t>
            </a:r>
          </a:p>
          <a:p>
            <a:r>
              <a:rPr lang="el-GR" sz="2400" dirty="0"/>
              <a:t> </a:t>
            </a:r>
            <a:r>
              <a:rPr lang="el-GR" sz="2200" dirty="0"/>
              <a:t> Από την οπτική γωνία των Κωφών, οι ακούοντες φαίνεται να λένε πράγματα με πλάγιους τρόπους και υπαινιγμούς.. Από τη σκοπιά των ακουόντων, οι Κωφοί μπορεί να φαίνονται ωμοί ή απότομοι. Πρόκειται για πολιτισμικές διαφορές που πρέπει να γίνουν κατανοητές και να ληφθούν υπόψη. </a:t>
            </a:r>
          </a:p>
          <a:p>
            <a:endParaRPr lang="el-GR" sz="2200" b="1" dirty="0"/>
          </a:p>
        </p:txBody>
      </p:sp>
    </p:spTree>
    <p:extLst>
      <p:ext uri="{BB962C8B-B14F-4D97-AF65-F5344CB8AC3E}">
        <p14:creationId xmlns:p14="http://schemas.microsoft.com/office/powerpoint/2010/main" val="3975313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151E916-8D9C-28CB-CA27-B041E958E58D}"/>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2983CFCE-A060-0065-7DA2-0B643B066678}"/>
              </a:ext>
            </a:extLst>
          </p:cNvPr>
          <p:cNvSpPr txBox="1"/>
          <p:nvPr/>
        </p:nvSpPr>
        <p:spPr>
          <a:xfrm>
            <a:off x="0" y="46038"/>
            <a:ext cx="12192000" cy="5355312"/>
          </a:xfrm>
          <a:prstGeom prst="rect">
            <a:avLst/>
          </a:prstGeom>
          <a:solidFill>
            <a:schemeClr val="accent3">
              <a:lumMod val="20000"/>
              <a:lumOff val="80000"/>
            </a:schemeClr>
          </a:solidFill>
        </p:spPr>
        <p:txBody>
          <a:bodyPr wrap="square">
            <a:spAutoFit/>
          </a:bodyPr>
          <a:lstStyle/>
          <a:p>
            <a:r>
              <a:rPr lang="el-GR" sz="2400" b="1" dirty="0">
                <a:solidFill>
                  <a:srgbClr val="0000FF"/>
                </a:solidFill>
              </a:rPr>
              <a:t>Ποιος είσαι εσύ; </a:t>
            </a:r>
          </a:p>
          <a:p>
            <a:r>
              <a:rPr lang="el-GR" dirty="0"/>
              <a:t> </a:t>
            </a:r>
            <a:r>
              <a:rPr lang="el-GR" sz="2000" dirty="0"/>
              <a:t>Όταν οι Κωφοί συναντιούνται για πρώτη φορά ή όταν συστήνονται μεταξύ τους, συχνά δίνουν περισσότερες προσωπικές πληροφορίες από ό,τι ένας ακούων.</a:t>
            </a:r>
          </a:p>
          <a:p>
            <a:endParaRPr lang="el-GR" sz="2400" b="1" dirty="0">
              <a:solidFill>
                <a:srgbClr val="0000FF"/>
              </a:solidFill>
            </a:endParaRPr>
          </a:p>
          <a:p>
            <a:r>
              <a:rPr lang="el-GR" sz="2400" b="1" dirty="0">
                <a:solidFill>
                  <a:srgbClr val="0000FF"/>
                </a:solidFill>
              </a:rPr>
              <a:t>Ο μακροχρόνιος αποχαιρετισμός </a:t>
            </a:r>
          </a:p>
          <a:p>
            <a:r>
              <a:rPr lang="el-GR" dirty="0"/>
              <a:t> </a:t>
            </a:r>
            <a:r>
              <a:rPr lang="el-GR" sz="2000" dirty="0"/>
              <a:t>Όταν οι Κωφοί αποχωρούν από μια συγκέντρωση φίλων, χρειάζονται πολύ περισσότερο χρόνο από ό,τι οι περισσότεροι ακούοντες για να αποχαιρετήσουν. Το έθιμο είναι να αναζητούν τους φίλους τους και κατά τη διαδικασία του αποχαιρετισμού να συζητούν πότε αναμένεται να συναντηθούν ξανά. </a:t>
            </a:r>
          </a:p>
          <a:p>
            <a:endParaRPr lang="el-GR" sz="2400" b="1" dirty="0">
              <a:solidFill>
                <a:srgbClr val="0070C0"/>
              </a:solidFill>
            </a:endParaRPr>
          </a:p>
          <a:p>
            <a:r>
              <a:rPr lang="el-GR" sz="2400" b="1" dirty="0">
                <a:solidFill>
                  <a:srgbClr val="0070C0"/>
                </a:solidFill>
              </a:rPr>
              <a:t>Χτυπήματα σε τραπέζια ή πατώματα </a:t>
            </a:r>
            <a:r>
              <a:rPr lang="el-GR" sz="2400" dirty="0">
                <a:solidFill>
                  <a:srgbClr val="0070C0"/>
                </a:solidFill>
              </a:rPr>
              <a:t>- </a:t>
            </a:r>
            <a:r>
              <a:rPr lang="el-GR" sz="2000" dirty="0"/>
              <a:t>Οι κωφοί συχνά χτυπούν τα τραπέζια ή τα πατώματα για να τραβήξουν την προσοχή του άλλου, με τον ίδιο τρόπο που οι ακούοντες φωνάζουν το όνομα ενός ατόμου ή φωνάζουν.</a:t>
            </a:r>
          </a:p>
          <a:p>
            <a:endParaRPr lang="el-GR" sz="2000" dirty="0"/>
          </a:p>
          <a:p>
            <a:r>
              <a:rPr lang="el-GR" sz="2400" dirty="0">
                <a:solidFill>
                  <a:srgbClr val="0000FF"/>
                </a:solidFill>
              </a:rPr>
              <a:t>Είναι ¨</a:t>
            </a:r>
            <a:r>
              <a:rPr lang="el-GR" sz="2400" dirty="0" err="1">
                <a:solidFill>
                  <a:srgbClr val="0000FF"/>
                </a:solidFill>
              </a:rPr>
              <a:t>εγγλέζοι¨στα</a:t>
            </a:r>
            <a:r>
              <a:rPr lang="el-GR" sz="2400" dirty="0">
                <a:solidFill>
                  <a:srgbClr val="0000FF"/>
                </a:solidFill>
              </a:rPr>
              <a:t> ραντεβού τους</a:t>
            </a:r>
          </a:p>
          <a:p>
            <a:r>
              <a:rPr lang="el-GR" sz="2000" dirty="0"/>
              <a:t>Δεν γίνεται κάποιος να τους στήσει γιατί δεν μπορούν να περιμένουν.</a:t>
            </a:r>
          </a:p>
          <a:p>
            <a:endParaRPr lang="el-GR" dirty="0"/>
          </a:p>
        </p:txBody>
      </p:sp>
    </p:spTree>
    <p:extLst>
      <p:ext uri="{BB962C8B-B14F-4D97-AF65-F5344CB8AC3E}">
        <p14:creationId xmlns:p14="http://schemas.microsoft.com/office/powerpoint/2010/main" val="767734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71CDE50-97E0-5820-3C1A-091169295E3F}"/>
              </a:ext>
            </a:extLst>
          </p:cNvPr>
          <p:cNvSpPr>
            <a:spLocks noGrp="1"/>
          </p:cNvSpPr>
          <p:nvPr>
            <p:ph type="dt" sz="half" idx="10"/>
          </p:nvPr>
        </p:nvSpPr>
        <p:spPr/>
        <p:txBody>
          <a:bodyPr/>
          <a:lstStyle/>
          <a:p>
            <a:pPr rtl="0"/>
            <a:fld id="{80B6C2DE-AD7D-4301-AF66-F299BAC0F051}" type="datetime1">
              <a:rPr lang="el-GR" smtClean="0"/>
              <a:t>2/12/2025</a:t>
            </a:fld>
            <a:endParaRPr lang="en-US" dirty="0"/>
          </a:p>
        </p:txBody>
      </p:sp>
      <p:sp>
        <p:nvSpPr>
          <p:cNvPr id="4" name="TextBox 3">
            <a:extLst>
              <a:ext uri="{FF2B5EF4-FFF2-40B4-BE49-F238E27FC236}">
                <a16:creationId xmlns:a16="http://schemas.microsoft.com/office/drawing/2014/main" id="{B24655D6-6A83-4E5A-9888-E8F5B60AEF35}"/>
              </a:ext>
            </a:extLst>
          </p:cNvPr>
          <p:cNvSpPr txBox="1"/>
          <p:nvPr/>
        </p:nvSpPr>
        <p:spPr>
          <a:xfrm>
            <a:off x="155643" y="46038"/>
            <a:ext cx="9015107" cy="6463308"/>
          </a:xfrm>
          <a:prstGeom prst="rect">
            <a:avLst/>
          </a:prstGeom>
          <a:noFill/>
        </p:spPr>
        <p:txBody>
          <a:bodyPr wrap="square">
            <a:spAutoFit/>
          </a:bodyPr>
          <a:lstStyle/>
          <a:p>
            <a:pPr algn="l"/>
            <a:r>
              <a:rPr lang="el-GR" b="0" i="0" dirty="0">
                <a:solidFill>
                  <a:srgbClr val="FFC000"/>
                </a:solidFill>
                <a:effectLst/>
                <a:latin typeface="Museo Sans Cyrl"/>
              </a:rPr>
              <a:t>Τραγούδι στη Νοηματική!</a:t>
            </a:r>
          </a:p>
          <a:p>
            <a:pPr algn="l"/>
            <a:r>
              <a:rPr lang="el-GR" b="0" i="0" dirty="0">
                <a:solidFill>
                  <a:srgbClr val="FFC000"/>
                </a:solidFill>
                <a:effectLst/>
                <a:latin typeface="Museo Sans Cyrl"/>
              </a:rPr>
              <a:t>"Να αγαπάς" - Π. Θαλασσινός</a:t>
            </a:r>
          </a:p>
          <a:p>
            <a:pPr algn="l"/>
            <a:r>
              <a:rPr lang="el-GR" b="0" i="0" dirty="0">
                <a:solidFill>
                  <a:srgbClr val="FFC000"/>
                </a:solidFill>
                <a:effectLst/>
                <a:latin typeface="Museo Sans Cyrl"/>
              </a:rPr>
              <a:t>Στίχοι: Νίκος </a:t>
            </a:r>
            <a:r>
              <a:rPr lang="el-GR" b="0" i="0" dirty="0" err="1">
                <a:solidFill>
                  <a:srgbClr val="FFC000"/>
                </a:solidFill>
                <a:effectLst/>
                <a:latin typeface="Museo Sans Cyrl"/>
              </a:rPr>
              <a:t>Βελιώτης</a:t>
            </a:r>
            <a:endParaRPr lang="el-GR" b="0" i="0" dirty="0">
              <a:solidFill>
                <a:srgbClr val="FFC000"/>
              </a:solidFill>
              <a:effectLst/>
              <a:latin typeface="Museo Sans Cyrl"/>
            </a:endParaRPr>
          </a:p>
          <a:p>
            <a:endParaRPr lang="el-GR" dirty="0"/>
          </a:p>
          <a:p>
            <a:endParaRPr lang="el-GR" dirty="0"/>
          </a:p>
          <a:p>
            <a:r>
              <a:rPr lang="en-US" dirty="0">
                <a:hlinkClick r:id="rId2"/>
              </a:rPr>
              <a:t>https://youtu.be/uq59DeWgUx8?t=77</a:t>
            </a:r>
            <a:endParaRPr lang="el-GR" dirty="0"/>
          </a:p>
          <a:p>
            <a:endParaRPr lang="el-GR" dirty="0"/>
          </a:p>
          <a:p>
            <a:endParaRPr lang="el-GR" dirty="0"/>
          </a:p>
          <a:p>
            <a:endParaRPr lang="el-GR" dirty="0"/>
          </a:p>
          <a:p>
            <a:r>
              <a:rPr lang="el-GR" dirty="0">
                <a:solidFill>
                  <a:srgbClr val="FFC000"/>
                </a:solidFill>
              </a:rPr>
              <a:t>Το </a:t>
            </a:r>
            <a:r>
              <a:rPr lang="el-GR" dirty="0" err="1">
                <a:solidFill>
                  <a:srgbClr val="FFC000"/>
                </a:solidFill>
              </a:rPr>
              <a:t>ελεφαντάκι</a:t>
            </a:r>
            <a:r>
              <a:rPr lang="el-GR" dirty="0">
                <a:solidFill>
                  <a:srgbClr val="FFC000"/>
                </a:solidFill>
              </a:rPr>
              <a:t>/ Νοηματική γλώσσα</a:t>
            </a:r>
          </a:p>
          <a:p>
            <a:endParaRPr lang="el-GR" dirty="0">
              <a:solidFill>
                <a:srgbClr val="FFC000"/>
              </a:solidFill>
            </a:endParaRPr>
          </a:p>
          <a:p>
            <a:r>
              <a:rPr lang="en-US" dirty="0">
                <a:hlinkClick r:id="rId3"/>
              </a:rPr>
              <a:t>https://youtu.be/uI2sNBl7p7g?t=7</a:t>
            </a:r>
            <a:endParaRPr lang="el-GR" dirty="0"/>
          </a:p>
          <a:p>
            <a:endParaRPr lang="el-GR" dirty="0"/>
          </a:p>
          <a:p>
            <a:endParaRPr lang="el-GR" dirty="0"/>
          </a:p>
          <a:p>
            <a:r>
              <a:rPr lang="el-GR" dirty="0">
                <a:solidFill>
                  <a:srgbClr val="FF0000"/>
                </a:solidFill>
              </a:rPr>
              <a:t>Το μυστικό της Νίκης (</a:t>
            </a:r>
            <a:r>
              <a:rPr lang="en-US" dirty="0">
                <a:solidFill>
                  <a:srgbClr val="FF0000"/>
                </a:solidFill>
              </a:rPr>
              <a:t>animation </a:t>
            </a:r>
            <a:r>
              <a:rPr lang="el-GR" dirty="0">
                <a:solidFill>
                  <a:srgbClr val="FF0000"/>
                </a:solidFill>
              </a:rPr>
              <a:t>με νοηματική)</a:t>
            </a:r>
          </a:p>
          <a:p>
            <a:endParaRPr lang="el-GR" dirty="0">
              <a:solidFill>
                <a:srgbClr val="FF0000"/>
              </a:solidFill>
            </a:endParaRPr>
          </a:p>
          <a:p>
            <a:r>
              <a:rPr lang="en-US" dirty="0">
                <a:solidFill>
                  <a:srgbClr val="00B050"/>
                </a:solidFill>
                <a:hlinkClick r:id="rId4"/>
              </a:rPr>
              <a:t>https://youtu.be/1AIB-Lozzxw?t=85</a:t>
            </a:r>
            <a:endParaRPr lang="el-GR" dirty="0">
              <a:solidFill>
                <a:srgbClr val="00B050"/>
              </a:solidFill>
            </a:endParaRPr>
          </a:p>
          <a:p>
            <a:endParaRPr lang="el-GR" dirty="0">
              <a:solidFill>
                <a:srgbClr val="00B050"/>
              </a:solidFill>
            </a:endParaRPr>
          </a:p>
          <a:p>
            <a:endParaRPr lang="el-GR" dirty="0">
              <a:solidFill>
                <a:srgbClr val="00B050"/>
              </a:solidFill>
            </a:endParaRPr>
          </a:p>
          <a:p>
            <a:r>
              <a:rPr lang="el-GR" dirty="0">
                <a:solidFill>
                  <a:srgbClr val="FF0000"/>
                </a:solidFill>
              </a:rPr>
              <a:t>Το δέντρο των Χριστουγέννων - τραγούδι</a:t>
            </a:r>
          </a:p>
          <a:p>
            <a:r>
              <a:rPr lang="en-US" dirty="0">
                <a:solidFill>
                  <a:srgbClr val="FF0000"/>
                </a:solidFill>
                <a:hlinkClick r:id="rId5"/>
              </a:rPr>
              <a:t>https://youtu.be/EP1_OKq1va0</a:t>
            </a:r>
            <a:endParaRPr lang="el-GR" dirty="0">
              <a:solidFill>
                <a:srgbClr val="FF0000"/>
              </a:solidFill>
            </a:endParaRPr>
          </a:p>
          <a:p>
            <a:endParaRPr lang="el-GR" dirty="0">
              <a:solidFill>
                <a:srgbClr val="FF0000"/>
              </a:solidFill>
            </a:endParaRPr>
          </a:p>
          <a:p>
            <a:endParaRPr lang="el-GR" dirty="0"/>
          </a:p>
        </p:txBody>
      </p:sp>
    </p:spTree>
    <p:extLst>
      <p:ext uri="{BB962C8B-B14F-4D97-AF65-F5344CB8AC3E}">
        <p14:creationId xmlns:p14="http://schemas.microsoft.com/office/powerpoint/2010/main" val="2940687357"/>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800_TF56160789" id="{2C099BE8-CEDF-4507-9036-50B9C15B058F}" vid="{21C4C0AB-7B92-4CCE-8B51-2A204DA6E0EC}"/>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{C18E7A6F-D6BB-4EAE-82CF-8CE79F3AEEDC}TFf0a5ceae-4542-492d-822e-d65a94fb0e1eb4be7388_win32-03b9ab0c3db3</Template>
  <TotalTime>9771</TotalTime>
  <Words>2005</Words>
  <Application>Microsoft Office PowerPoint</Application>
  <PresentationFormat>Ευρεία οθόνη</PresentationFormat>
  <Paragraphs>144</Paragraphs>
  <Slides>20</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20</vt:i4>
      </vt:variant>
    </vt:vector>
  </HeadingPairs>
  <TitlesOfParts>
    <vt:vector size="27" baseType="lpstr">
      <vt:lpstr>Arial</vt:lpstr>
      <vt:lpstr>Bookman Old Style</vt:lpstr>
      <vt:lpstr>Calibri</vt:lpstr>
      <vt:lpstr>Franklin Gothic Book</vt:lpstr>
      <vt:lpstr>Linux Libertine</vt:lpstr>
      <vt:lpstr>Museo Sans Cyrl</vt:lpstr>
      <vt:lpstr>1_RetrospectVTI</vt:lpstr>
      <vt:lpstr>Παρουσίαση του PowerPoint</vt:lpstr>
      <vt:lpstr>Η κώφωση σχετίζεται με την απώλεια ακοής που εμποδίζει το άτομο να κατανοήσει την προφορική γλώσσα.  Οι κωφοί επικοινωνούν μεταξύ τους και με τον υπόλοιπο κόσμο μέσω των νοηματικών γλωσσών.                     </vt:lpstr>
      <vt:lpstr>Οι κωφοί είναι άνθρωποι που σε όλους του τομείς της ζωής τους λειτουργούν οπτικά. Αντιλαμβάνονται τον κόσμο μέσω της όρασης τους και μέσα από αυτή δομούν τη σκέψη και τη γλώσσα τους χωρίς να βιώνουν αυτή την ιδιαιτερότητα τους ως προβληματική.                     </vt:lpstr>
      <vt:lpstr>Επίπεδα απώλειας ακοής:</vt:lpstr>
      <vt:lpstr>Κώφωση – Βαρηκοΐα</vt:lpstr>
      <vt:lpstr>Η Νοηματική γλώσσα: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irida Kourti</dc:creator>
  <cp:lastModifiedBy>spiridoula kourti</cp:lastModifiedBy>
  <cp:revision>11</cp:revision>
  <dcterms:created xsi:type="dcterms:W3CDTF">2025-11-11T19:34:39Z</dcterms:created>
  <dcterms:modified xsi:type="dcterms:W3CDTF">2025-12-02T10:28:17Z</dcterms:modified>
</cp:coreProperties>
</file>